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330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6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19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76886/AppData/Local/Temp/figmazip/slide_96aaa8486fd558ee\datas\氛围图-12001&amp;67206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任意多边形 4"/>
          <p:cNvSpPr/>
          <p:nvPr userDrawn="1">
            <p:custDataLst>
              <p:tags r:id="rId5"/>
            </p:custDataLst>
          </p:nvPr>
        </p:nvSpPr>
        <p:spPr>
          <a:xfrm>
            <a:off x="1015999" y="0"/>
            <a:ext cx="1270000" cy="609600"/>
          </a:xfrm>
          <a:custGeom>
            <a:avLst/>
            <a:gdLst>
              <a:gd name="connisteX0" fmla="*/ 0 w 1270001"/>
              <a:gd name="connsiteY0" fmla="*/ 0 h 609603"/>
              <a:gd name="connisteX1" fmla="*/ 1270001 w 1270001"/>
              <a:gd name="connsiteY1" fmla="*/ 0 h 609603"/>
              <a:gd name="connisteX2" fmla="*/ 1270001 w 1270001"/>
              <a:gd name="connsiteY2" fmla="*/ 406395 h 609603"/>
              <a:gd name="connisteX3" fmla="*/ 1066803 w 1270001"/>
              <a:gd name="connsiteY3" fmla="*/ 609603 h 609603"/>
              <a:gd name="connisteX4" fmla="*/ 203197 w 1270001"/>
              <a:gd name="connsiteY4" fmla="*/ 609603 h 609603"/>
              <a:gd name="connisteX5" fmla="*/ 0 w 1270001"/>
              <a:gd name="connsiteY5" fmla="*/ 406395 h 609603"/>
              <a:gd name="connisteX6" fmla="*/ 0 w 1270001"/>
              <a:gd name="connsiteY6" fmla="*/ 0 h 6096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70001" h="609603">
                <a:moveTo>
                  <a:pt x="0" y="0"/>
                </a:moveTo>
                <a:lnTo>
                  <a:pt x="1270001" y="0"/>
                </a:lnTo>
                <a:lnTo>
                  <a:pt x="1270001" y="406396"/>
                </a:lnTo>
                <a:cubicBezTo>
                  <a:pt x="1270001" y="518620"/>
                  <a:pt x="1179027" y="609603"/>
                  <a:pt x="1066803" y="609603"/>
                </a:cubicBezTo>
                <a:lnTo>
                  <a:pt x="203198" y="609603"/>
                </a:lnTo>
                <a:cubicBezTo>
                  <a:pt x="90974" y="609603"/>
                  <a:pt x="0" y="518620"/>
                  <a:pt x="0" y="4063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3" hasCustomPrompt="1"/>
            <p:custDataLst>
              <p:tags r:id="rId9"/>
            </p:custDataLst>
          </p:nvPr>
        </p:nvSpPr>
        <p:spPr>
          <a:xfrm>
            <a:off x="1015999" y="2146298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1015999" y="2654302"/>
            <a:ext cx="9410703" cy="2095503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科技风年终总结汇报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11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76886/AppData/Local/Temp/figmazip/slide_ac8bec772da08313\datas\氛围图-12001&amp;6722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5"/>
            </p:custDataLst>
          </p:nvPr>
        </p:nvSpPr>
        <p:spPr>
          <a:xfrm>
            <a:off x="1041401" y="2476497"/>
            <a:ext cx="2336800" cy="19050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3733797" y="2819397"/>
            <a:ext cx="6248397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368302" y="2284775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76886/AppData/Local/Temp/figmazip/slide_68bc61d508b19748\datas\氛围图-12001&amp;67239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5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898901" y="264794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76886/AppData/Local/Temp/figmazip/slide_6e49318e09bb01b0\datas\氛围图-12001&amp;67358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3" hasCustomPrompt="1"/>
            <p:custDataLst>
              <p:tags r:id="rId5"/>
            </p:custDataLst>
          </p:nvPr>
        </p:nvSpPr>
        <p:spPr>
          <a:xfrm>
            <a:off x="1015999" y="2819397"/>
            <a:ext cx="41402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6"/>
            </p:custDataLst>
          </p:nvPr>
        </p:nvSpPr>
        <p:spPr>
          <a:xfrm>
            <a:off x="1015999" y="3289298"/>
            <a:ext cx="42036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8" name="任意多边形 7"/>
          <p:cNvSpPr/>
          <p:nvPr userDrawn="1">
            <p:custDataLst>
              <p:tags r:id="rId7"/>
            </p:custDataLst>
          </p:nvPr>
        </p:nvSpPr>
        <p:spPr>
          <a:xfrm>
            <a:off x="10921996" y="6349996"/>
            <a:ext cx="1270000" cy="508000"/>
          </a:xfrm>
          <a:custGeom>
            <a:avLst/>
            <a:gdLst>
              <a:gd name="connisteX0" fmla="*/ 0 w 1270001"/>
              <a:gd name="connsiteY0" fmla="*/ 203197 h 508004"/>
              <a:gd name="connisteX1" fmla="*/ 203197 w 1270001"/>
              <a:gd name="connsiteY1" fmla="*/ 0 h 508004"/>
              <a:gd name="connisteX2" fmla="*/ 1270001 w 1270001"/>
              <a:gd name="connsiteY2" fmla="*/ 0 h 508004"/>
              <a:gd name="connisteX3" fmla="*/ 1270001 w 1270001"/>
              <a:gd name="connsiteY3" fmla="*/ 508004 h 508004"/>
              <a:gd name="connisteX4" fmla="*/ 0 w 1270001"/>
              <a:gd name="connsiteY4" fmla="*/ 508004 h 508004"/>
              <a:gd name="connisteX5" fmla="*/ 0 w 1270001"/>
              <a:gd name="connsiteY5" fmla="*/ 203197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270001" h="508004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270001" y="0"/>
                </a:lnTo>
                <a:lnTo>
                  <a:pt x="1270001" y="508004"/>
                </a:lnTo>
                <a:lnTo>
                  <a:pt x="0" y="508004"/>
                </a:ln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image" Target="NULL" TargetMode="External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12.xml"/><Relationship Id="rId1" Type="http://schemas.openxmlformats.org/officeDocument/2006/relationships/tags" Target="../tags/tag20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21.xml"/><Relationship Id="rId1" Type="http://schemas.openxmlformats.org/officeDocument/2006/relationships/tags" Target="../tags/tag21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36.xml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tags" Target="../tags/tag22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image" Target="../media/image17.jpeg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image" Target="../media/image7.png"/><Relationship Id="rId3" Type="http://schemas.openxmlformats.org/officeDocument/2006/relationships/image" Target="../media/image16.jpeg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38.xml"/><Relationship Id="rId19" Type="http://schemas.openxmlformats.org/officeDocument/2006/relationships/tags" Target="../tags/tag250.xml"/><Relationship Id="rId18" Type="http://schemas.openxmlformats.org/officeDocument/2006/relationships/image" Target="../media/image19.png"/><Relationship Id="rId17" Type="http://schemas.openxmlformats.org/officeDocument/2006/relationships/tags" Target="../tags/tag249.xml"/><Relationship Id="rId16" Type="http://schemas.openxmlformats.org/officeDocument/2006/relationships/tags" Target="../tags/tag248.xml"/><Relationship Id="rId15" Type="http://schemas.openxmlformats.org/officeDocument/2006/relationships/tags" Target="../tags/tag247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image" Target="../media/image18.jpeg"/><Relationship Id="rId1" Type="http://schemas.openxmlformats.org/officeDocument/2006/relationships/tags" Target="../tags/tag23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5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image" Target="NULL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256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68.xml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tags" Target="../tags/tag267.xml"/><Relationship Id="rId14" Type="http://schemas.openxmlformats.org/officeDocument/2006/relationships/tags" Target="../tags/tag266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tags" Target="../tags/tag25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80.xml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tags" Target="../tags/tag26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92.xml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tags" Target="../tags/tag28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image" Target="../media/image31.svg"/><Relationship Id="rId7" Type="http://schemas.openxmlformats.org/officeDocument/2006/relationships/image" Target="../media/image30.png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image" Target="NULL" TargetMode="External"/><Relationship Id="rId30" Type="http://schemas.openxmlformats.org/officeDocument/2006/relationships/slideLayout" Target="../slideLayouts/slideLayout18.xml"/><Relationship Id="rId3" Type="http://schemas.openxmlformats.org/officeDocument/2006/relationships/image" Target="../media/image9.png"/><Relationship Id="rId29" Type="http://schemas.openxmlformats.org/officeDocument/2006/relationships/tags" Target="../tags/tag311.xml"/><Relationship Id="rId28" Type="http://schemas.openxmlformats.org/officeDocument/2006/relationships/tags" Target="../tags/tag310.xml"/><Relationship Id="rId27" Type="http://schemas.openxmlformats.org/officeDocument/2006/relationships/tags" Target="../tags/tag309.xml"/><Relationship Id="rId26" Type="http://schemas.openxmlformats.org/officeDocument/2006/relationships/image" Target="../media/image37.svg"/><Relationship Id="rId25" Type="http://schemas.openxmlformats.org/officeDocument/2006/relationships/image" Target="../media/image36.png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image" Target="../media/image35.svg"/><Relationship Id="rId2" Type="http://schemas.openxmlformats.org/officeDocument/2006/relationships/tags" Target="../tags/tag294.xml"/><Relationship Id="rId19" Type="http://schemas.openxmlformats.org/officeDocument/2006/relationships/image" Target="../media/image34.png"/><Relationship Id="rId18" Type="http://schemas.openxmlformats.org/officeDocument/2006/relationships/tags" Target="../tags/tag304.xml"/><Relationship Id="rId17" Type="http://schemas.openxmlformats.org/officeDocument/2006/relationships/tags" Target="../tags/tag303.xml"/><Relationship Id="rId16" Type="http://schemas.openxmlformats.org/officeDocument/2006/relationships/tags" Target="../tags/tag302.xml"/><Relationship Id="rId15" Type="http://schemas.openxmlformats.org/officeDocument/2006/relationships/tags" Target="../tags/tag301.xml"/><Relationship Id="rId14" Type="http://schemas.openxmlformats.org/officeDocument/2006/relationships/image" Target="../media/image33.svg"/><Relationship Id="rId13" Type="http://schemas.openxmlformats.org/officeDocument/2006/relationships/image" Target="../media/image32.png"/><Relationship Id="rId12" Type="http://schemas.openxmlformats.org/officeDocument/2006/relationships/tags" Target="../tags/tag30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tags" Target="../tags/tag29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3" Type="http://schemas.openxmlformats.org/officeDocument/2006/relationships/slideLayout" Target="../slideLayouts/slideLayout23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image" Target="../media/image7.png"/><Relationship Id="rId3" Type="http://schemas.openxmlformats.org/officeDocument/2006/relationships/image" Target="../media/image38.jpeg"/><Relationship Id="rId2" Type="http://schemas.openxmlformats.org/officeDocument/2006/relationships/tags" Target="../tags/tag31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19.xml"/><Relationship Id="rId1" Type="http://schemas.openxmlformats.org/officeDocument/2006/relationships/tags" Target="../tags/tag31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325.xml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6.xml"/><Relationship Id="rId1" Type="http://schemas.openxmlformats.org/officeDocument/2006/relationships/tags" Target="../tags/tag32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64.xml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tags" Target="../tags/tag15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71.xml"/><Relationship Id="rId7" Type="http://schemas.openxmlformats.org/officeDocument/2006/relationships/image" Target="../media/image5.png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77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85.xml"/><Relationship Id="rId5" Type="http://schemas.openxmlformats.org/officeDocument/2006/relationships/image" Target="../media/image8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image" Target="../media/image7.png"/><Relationship Id="rId7" Type="http://schemas.openxmlformats.org/officeDocument/2006/relationships/image" Target="../media/image10.jpeg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image" Target="NULL" TargetMode="Externa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205.xml"/><Relationship Id="rId26" Type="http://schemas.openxmlformats.org/officeDocument/2006/relationships/tags" Target="../tags/tag204.xml"/><Relationship Id="rId25" Type="http://schemas.openxmlformats.org/officeDocument/2006/relationships/tags" Target="../tags/tag203.xml"/><Relationship Id="rId24" Type="http://schemas.openxmlformats.org/officeDocument/2006/relationships/tags" Target="../tags/tag202.xml"/><Relationship Id="rId23" Type="http://schemas.openxmlformats.org/officeDocument/2006/relationships/tags" Target="../tags/tag201.xml"/><Relationship Id="rId22" Type="http://schemas.openxmlformats.org/officeDocument/2006/relationships/tags" Target="../tags/tag200.xml"/><Relationship Id="rId21" Type="http://schemas.openxmlformats.org/officeDocument/2006/relationships/tags" Target="../tags/tag199.xml"/><Relationship Id="rId20" Type="http://schemas.openxmlformats.org/officeDocument/2006/relationships/tags" Target="../tags/tag198.xml"/><Relationship Id="rId2" Type="http://schemas.openxmlformats.org/officeDocument/2006/relationships/image" Target="../media/image9.png"/><Relationship Id="rId19" Type="http://schemas.openxmlformats.org/officeDocument/2006/relationships/image" Target="../media/image13.jpeg"/><Relationship Id="rId18" Type="http://schemas.openxmlformats.org/officeDocument/2006/relationships/tags" Target="../tags/tag197.xml"/><Relationship Id="rId17" Type="http://schemas.openxmlformats.org/officeDocument/2006/relationships/tags" Target="../tags/tag196.xml"/><Relationship Id="rId16" Type="http://schemas.openxmlformats.org/officeDocument/2006/relationships/image" Target="../media/image12.jpeg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image" Target="../media/image11.jpeg"/><Relationship Id="rId10" Type="http://schemas.openxmlformats.org/officeDocument/2006/relationships/tags" Target="../tags/tag191.xml"/><Relationship Id="rId1" Type="http://schemas.openxmlformats.org/officeDocument/2006/relationships/tags" Target="../tags/tag1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2024/12/2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星露谷风格的农场生活游戏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汇报人：</a:t>
            </a:r>
            <a:r>
              <a:rPr lang="en-US" altLang="en-US"/>
              <a:t>JuanjuanCaier Monody Pysert</a:t>
            </a:r>
            <a:endParaRPr lang="en-US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76886/AppData/Local/Temp/figmazip/slide_6d8f949a9f66b361\datas\氛围图-12001&amp;413906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季节与作物种植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609603" y="0"/>
            <a:ext cx="749300" cy="508000"/>
          </a:xfrm>
          <a:custGeom>
            <a:avLst/>
            <a:gdLst>
              <a:gd name="connisteX0" fmla="*/ 0 w 761996"/>
              <a:gd name="connsiteY0" fmla="*/ 0 h 508004"/>
              <a:gd name="connisteX1" fmla="*/ 761996 w 761996"/>
              <a:gd name="connsiteY1" fmla="*/ 0 h 508004"/>
              <a:gd name="connisteX2" fmla="*/ 761996 w 761996"/>
              <a:gd name="connsiteY2" fmla="*/ 304796 h 508004"/>
              <a:gd name="connisteX3" fmla="*/ 558798 w 761996"/>
              <a:gd name="connsiteY3" fmla="*/ 508004 h 508004"/>
              <a:gd name="connisteX4" fmla="*/ 203197 w 761996"/>
              <a:gd name="connsiteY4" fmla="*/ 508004 h 508004"/>
              <a:gd name="connisteX5" fmla="*/ 0 w 761996"/>
              <a:gd name="connsiteY5" fmla="*/ 304796 h 508004"/>
              <a:gd name="connisteX6" fmla="*/ 0 w 761996"/>
              <a:gd name="connsiteY6" fmla="*/ 0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>
            <p:custDataLst>
              <p:tags r:id="rId6"/>
            </p:custDataLst>
          </p:nvPr>
        </p:nvSpPr>
        <p:spPr>
          <a:xfrm>
            <a:off x="7543800" y="1828800"/>
            <a:ext cx="4038600" cy="4406900"/>
          </a:xfrm>
          <a:custGeom>
            <a:avLst/>
            <a:gdLst>
              <a:gd name="connisteX0" fmla="*/ 0 w 4038603"/>
              <a:gd name="connsiteY0" fmla="*/ 0 h 4419596"/>
              <a:gd name="connisteX1" fmla="*/ 3835395 w 4038603"/>
              <a:gd name="connsiteY1" fmla="*/ 0 h 4419596"/>
              <a:gd name="connisteX2" fmla="*/ 4038603 w 4038603"/>
              <a:gd name="connsiteY2" fmla="*/ 203197 h 4419596"/>
              <a:gd name="connisteX3" fmla="*/ 4038603 w 4038603"/>
              <a:gd name="connsiteY3" fmla="*/ 4216398 h 4419596"/>
              <a:gd name="connisteX4" fmla="*/ 3835395 w 4038603"/>
              <a:gd name="connsiteY4" fmla="*/ 4419596 h 4419596"/>
              <a:gd name="connisteX5" fmla="*/ 0 w 4038603"/>
              <a:gd name="connsiteY5" fmla="*/ 4419596 h 4419596"/>
              <a:gd name="connisteX6" fmla="*/ 0 w 4038603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0"/>
                </a:moveTo>
                <a:lnTo>
                  <a:pt x="3835396" y="0"/>
                </a:lnTo>
                <a:cubicBezTo>
                  <a:pt x="3947629" y="0"/>
                  <a:pt x="4038603" y="90974"/>
                  <a:pt x="4038603" y="203198"/>
                </a:cubicBezTo>
                <a:lnTo>
                  <a:pt x="4038603" y="4216399"/>
                </a:lnTo>
                <a:cubicBezTo>
                  <a:pt x="4038603" y="4328632"/>
                  <a:pt x="3947629" y="4419597"/>
                  <a:pt x="3835396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001000" y="3149600"/>
            <a:ext cx="3200400" cy="1778000"/>
            <a:chOff x="12600" y="4960"/>
            <a:chExt cx="5040" cy="2800"/>
          </a:xfrm>
        </p:grpSpPr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2600" y="496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游戏界面设计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12600" y="5840"/>
              <a:ext cx="50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上方实时显示季节与节日，作物种植对应季节，如洋葱秋季，土豆秋季，胡萝卜春秋季，菠菜春夏秋，红白萝卜无季节限制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2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" y="1583055"/>
            <a:ext cx="6567170" cy="47910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8610603" y="0"/>
            <a:ext cx="35814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6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作物生长周期与难度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09600" y="3556000"/>
            <a:ext cx="3505200" cy="2692400"/>
            <a:chOff x="960" y="5600"/>
            <a:chExt cx="5520" cy="424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960" y="560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200" y="56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作物生长周期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200" y="6400"/>
              <a:ext cx="5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胡萝卜20天无虫害，一次浇水即可。洋葱生长需30天，护理频繁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8080"/>
              <a:ext cx="80" cy="174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00" y="808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种植难度与收益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200" y="8880"/>
              <a:ext cx="5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难度越高收益越大，洋葱作为高难度作物，价值更高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4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5015" y="213995"/>
            <a:ext cx="7422515" cy="63220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1828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9603" y="3606796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动物养殖与管理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9600" y="4826000"/>
            <a:ext cx="11049000" cy="1422400"/>
            <a:chOff x="960" y="7600"/>
            <a:chExt cx="17400" cy="2240"/>
          </a:xfrm>
        </p:grpSpPr>
        <p:sp>
          <p:nvSpPr>
            <p:cNvPr id="7" name="任意多边形 6"/>
            <p:cNvSpPr/>
            <p:nvPr>
              <p:custDataLst>
                <p:tags r:id="rId3"/>
              </p:custDataLst>
            </p:nvPr>
          </p:nvSpPr>
          <p:spPr>
            <a:xfrm>
              <a:off x="960" y="760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4"/>
              </p:custDataLst>
            </p:nvPr>
          </p:nvSpPr>
          <p:spPr>
            <a:xfrm>
              <a:off x="5400" y="760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120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动物种类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120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四种小动物可供养殖，幼年期可购买，成年后可屠宰获取肉类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7"/>
              </p:custDataLst>
            </p:nvPr>
          </p:nvSpPr>
          <p:spPr>
            <a:xfrm>
              <a:off x="9840" y="760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8"/>
              </p:custDataLst>
            </p:nvPr>
          </p:nvSpPr>
          <p:spPr>
            <a:xfrm>
              <a:off x="564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成长与老龄化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9"/>
              </p:custDataLst>
            </p:nvPr>
          </p:nvSpPr>
          <p:spPr>
            <a:xfrm>
              <a:off x="564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动物在一定时间后会成长到成年，若不及时屠宰会进入老年阶段，无法屠宰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0"/>
              </p:custDataLst>
            </p:nvPr>
          </p:nvSpPr>
          <p:spPr>
            <a:xfrm>
              <a:off x="14280" y="760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1008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养殖限制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2"/>
              </p:custDataLst>
            </p:nvPr>
          </p:nvSpPr>
          <p:spPr>
            <a:xfrm>
              <a:off x="1008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每种动物养殖上限20只，牧场界面会实时显示养殖数量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3"/>
              </p:custDataLst>
            </p:nvPr>
          </p:nvSpPr>
          <p:spPr>
            <a:xfrm>
              <a:off x="14520" y="7600"/>
              <a:ext cx="38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牧场操作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4"/>
              </p:custDataLst>
            </p:nvPr>
          </p:nvSpPr>
          <p:spPr>
            <a:xfrm>
              <a:off x="14520" y="8400"/>
              <a:ext cx="38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点击围栏门口进入牧场界面，可花费金币购买幼年动物，成年后进行屠宰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20" name="图片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399415"/>
            <a:ext cx="5266690" cy="296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76290" y="352108"/>
            <a:ext cx="5271770" cy="32543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438400" y="2006596"/>
            <a:ext cx="9220200" cy="4064005"/>
            <a:chOff x="3840" y="3160"/>
            <a:chExt cx="14520" cy="6400"/>
          </a:xfrm>
        </p:grpSpPr>
        <p:pic>
          <p:nvPicPr>
            <p:cNvPr id="8" name="图片 7" descr="C:/Users/76886/AppData/Roaming/Kingsoft/office6/wppai/generateppt/9314dd72-bc81-46b5-a12b-f9268371ceff.jpg9314dd72-bc81-46b5-a12b-f9268371ceff"/>
            <p:cNvPicPr preferRelativeResize="0"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l="-26" r="26"/>
            <a:stretch>
              <a:fillRect/>
            </a:stretch>
          </p:blipFill>
          <p:spPr>
            <a:xfrm>
              <a:off x="3840" y="724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6160" y="316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湖泊功能介绍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6160" y="3960"/>
              <a:ext cx="448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玩家与湖泊互动，通过告示牌开启背包，使用钓鱼竿进行钓鱼。每次钓鱼消耗一个鱼饵，鱼饵需在商店购买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3" name="图片 12" descr="C:/Users/76886/AppData/Roaming/Kingsoft/office6/wppai/generateppt/1dbc73d7-0117-43e1-8cc6-b0eb7b2a2775.jpg1dbc73d7-0117-43e1-8cc6-b0eb7b2a2775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11520" y="356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18" name="图片 17" descr="C:/Users/76886/AppData/Roaming/Kingsoft/office6/wppai/generateppt/40ad9446-9c46-4c81-81c7-5a4d79d39d95.jpg40ad9446-9c46-4c81-81c7-5a4d79d39d95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l="-26" r="26"/>
            <a:stretch>
              <a:fillRect/>
            </a:stretch>
          </p:blipFill>
          <p:spPr>
            <a:xfrm>
              <a:off x="11520" y="724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6160" y="68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鱼饵消耗规则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6160" y="7640"/>
              <a:ext cx="448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每次钓鱼需消耗一个鱼饵，不钓鱼则不消耗。鱼饵可在商店进行购买，确保玩家钓鱼活动的进行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13840" y="316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钓鱼概率说明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13840" y="3960"/>
              <a:ext cx="448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65%几率不中，25%几率钓到随机五种鱼之一，10%几率获得宝箱。宝箱开启后，随机获取1至5枚金币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>
              <a:off x="13840" y="6840"/>
              <a:ext cx="4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钓鱼奖励机制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13840" y="7640"/>
              <a:ext cx="448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钓鱼成功不一定是鱼，25%几率获得宝箱，5%几率钓到每种鱼。宝箱和各种鱼为玩家提供多样化的游戏体验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24384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钓鱼与湖泊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25" name="图片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" y="1463675"/>
            <a:ext cx="3397250" cy="26828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0" y="2031998"/>
            <a:ext cx="1524000" cy="4826000"/>
          </a:xfrm>
          <a:custGeom>
            <a:avLst/>
            <a:gdLst>
              <a:gd name="connisteX0" fmla="*/ 0 w 1524003"/>
              <a:gd name="connsiteY0" fmla="*/ 0 h 4826002"/>
              <a:gd name="connisteX1" fmla="*/ 1320795 w 1524003"/>
              <a:gd name="connsiteY1" fmla="*/ 0 h 4826002"/>
              <a:gd name="connisteX2" fmla="*/ 1524003 w 1524003"/>
              <a:gd name="connsiteY2" fmla="*/ 203197 h 4826002"/>
              <a:gd name="connisteX3" fmla="*/ 1524003 w 1524003"/>
              <a:gd name="connsiteY3" fmla="*/ 4826002 h 4826002"/>
              <a:gd name="connisteX4" fmla="*/ 0 w 1524003"/>
              <a:gd name="connsiteY4" fmla="*/ 4826002 h 4826002"/>
              <a:gd name="connisteX5" fmla="*/ 0 w 1524003"/>
              <a:gd name="connsiteY5" fmla="*/ 0 h 48260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524003" h="4826002">
                <a:moveTo>
                  <a:pt x="0" y="0"/>
                </a:moveTo>
                <a:lnTo>
                  <a:pt x="1320796" y="0"/>
                </a:lnTo>
                <a:cubicBezTo>
                  <a:pt x="1433029" y="0"/>
                  <a:pt x="1524003" y="90974"/>
                  <a:pt x="1524003" y="203198"/>
                </a:cubicBezTo>
                <a:lnTo>
                  <a:pt x="1524003" y="4826002"/>
                </a:lnTo>
                <a:lnTo>
                  <a:pt x="0" y="482600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534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商店与道具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153403" y="3505197"/>
            <a:ext cx="3479804" cy="27432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地图右上角的商店为玩家提供了丰富的道具选择。接触商店后，将打开商店界面，玩家可消耗金币购买心仪道具。商店界面下方会实时显示金币数目，方便玩家随时掌握财务状况</a:t>
            </a:r>
            <a:endParaRPr lang="zh-CN" altLang="en-US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300038"/>
            <a:ext cx="375285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60" y="3429000"/>
            <a:ext cx="5266690" cy="30327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矿洞探险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 descr="C:/Users/76886/AppData/Local/Temp/figmazip/slide_5de7a22a5f93f75d\datas\氛围图-12001&amp;190949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</p:spPr>
      </p:pic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609603" y="1828800"/>
            <a:ext cx="1828800" cy="4406900"/>
          </a:xfrm>
          <a:custGeom>
            <a:avLst/>
            <a:gdLst>
              <a:gd name="connisteX0" fmla="*/ 0 w 1828800"/>
              <a:gd name="connsiteY0" fmla="*/ 203197 h 4419596"/>
              <a:gd name="connisteX1" fmla="*/ 203197 w 1828800"/>
              <a:gd name="connsiteY1" fmla="*/ 0 h 4419596"/>
              <a:gd name="connisteX2" fmla="*/ 1828800 w 1828800"/>
              <a:gd name="connsiteY2" fmla="*/ 0 h 4419596"/>
              <a:gd name="connisteX3" fmla="*/ 1828800 w 1828800"/>
              <a:gd name="connsiteY3" fmla="*/ 4419596 h 4419596"/>
              <a:gd name="connisteX4" fmla="*/ 203197 w 1828800"/>
              <a:gd name="connsiteY4" fmla="*/ 4419596 h 4419596"/>
              <a:gd name="connisteX5" fmla="*/ 0 w 1828800"/>
              <a:gd name="connsiteY5" fmla="*/ 4216398 h 4419596"/>
              <a:gd name="connisteX6" fmla="*/ 0 w 1828800"/>
              <a:gd name="connsiteY6" fmla="*/ 203197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828800" h="44195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828800" y="0"/>
                </a:lnTo>
                <a:lnTo>
                  <a:pt x="1828800" y="4419597"/>
                </a:lnTo>
                <a:lnTo>
                  <a:pt x="203198" y="4419597"/>
                </a:lnTo>
                <a:cubicBezTo>
                  <a:pt x="90974" y="4419597"/>
                  <a:pt x="0" y="4328632"/>
                  <a:pt x="0" y="4216399"/>
                </a:cubicBez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6"/>
            </p:custDataLst>
          </p:nvPr>
        </p:nvSpPr>
        <p:spPr>
          <a:xfrm>
            <a:off x="609603" y="4954567"/>
            <a:ext cx="1231900" cy="1231900"/>
          </a:xfrm>
          <a:custGeom>
            <a:avLst/>
            <a:gdLst>
              <a:gd name="connisteX0" fmla="*/ 0 w 1234019"/>
              <a:gd name="connsiteY0" fmla="*/ 321914 h 1234019"/>
              <a:gd name="connisteX1" fmla="*/ 0 w 1234019"/>
              <a:gd name="connsiteY1" fmla="*/ 0 h 1234019"/>
              <a:gd name="connisteX2" fmla="*/ 1073057 w 1234019"/>
              <a:gd name="connsiteY2" fmla="*/ 0 h 1234019"/>
              <a:gd name="connisteX3" fmla="*/ 1234019 w 1234019"/>
              <a:gd name="connsiteY3" fmla="*/ 160961 h 1234019"/>
              <a:gd name="connisteX4" fmla="*/ 1234019 w 1234019"/>
              <a:gd name="connsiteY4" fmla="*/ 1234019 h 1234019"/>
              <a:gd name="connisteX5" fmla="*/ 912095 w 1234019"/>
              <a:gd name="connsiteY5" fmla="*/ 1234019 h 1234019"/>
              <a:gd name="connisteX6" fmla="*/ 912095 w 1234019"/>
              <a:gd name="connsiteY6" fmla="*/ 549545 h 1234019"/>
              <a:gd name="connisteX7" fmla="*/ 227630 w 1234019"/>
              <a:gd name="connsiteY7" fmla="*/ 1234019 h 1234019"/>
              <a:gd name="connisteX8" fmla="*/ 0 w 1234019"/>
              <a:gd name="connsiteY8" fmla="*/ 1234019 h 1234019"/>
              <a:gd name="connisteX9" fmla="*/ 0 w 1234019"/>
              <a:gd name="connsiteY9" fmla="*/ 1006388 h 1234019"/>
              <a:gd name="connisteX10" fmla="*/ 684464 w 1234019"/>
              <a:gd name="connsiteY10" fmla="*/ 321914 h 1234019"/>
              <a:gd name="connisteX11" fmla="*/ 0 w 1234019"/>
              <a:gd name="connsiteY11" fmla="*/ 321914 h 12340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pathLst>
              <a:path w="1234019" h="1234019">
                <a:moveTo>
                  <a:pt x="0" y="321915"/>
                </a:moveTo>
                <a:lnTo>
                  <a:pt x="0" y="0"/>
                </a:lnTo>
                <a:lnTo>
                  <a:pt x="1073058" y="0"/>
                </a:lnTo>
                <a:cubicBezTo>
                  <a:pt x="1161956" y="0"/>
                  <a:pt x="1234019" y="72064"/>
                  <a:pt x="1234019" y="160962"/>
                </a:cubicBezTo>
                <a:lnTo>
                  <a:pt x="1234019" y="1234019"/>
                </a:lnTo>
                <a:lnTo>
                  <a:pt x="912096" y="1234019"/>
                </a:lnTo>
                <a:lnTo>
                  <a:pt x="912096" y="549545"/>
                </a:lnTo>
                <a:lnTo>
                  <a:pt x="227631" y="1234019"/>
                </a:lnTo>
                <a:lnTo>
                  <a:pt x="0" y="1234019"/>
                </a:lnTo>
                <a:lnTo>
                  <a:pt x="0" y="1006389"/>
                </a:lnTo>
                <a:lnTo>
                  <a:pt x="684465" y="321915"/>
                </a:lnTo>
                <a:lnTo>
                  <a:pt x="0" y="321915"/>
                </a:lnTo>
                <a:close/>
              </a:path>
            </a:pathLst>
          </a:custGeom>
          <a:gradFill>
            <a:gsLst>
              <a:gs pos="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27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2540002" y="3251204"/>
            <a:ext cx="9029694" cy="2997200"/>
            <a:chOff x="4000" y="5120"/>
            <a:chExt cx="14220" cy="4720"/>
          </a:xfrm>
        </p:grpSpPr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000" y="5120"/>
              <a:ext cx="4620" cy="47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8"/>
              </p:custDataLst>
            </p:nvPr>
          </p:nvSpPr>
          <p:spPr>
            <a:xfrm>
              <a:off x="8800" y="5120"/>
              <a:ext cx="4620" cy="47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4480" y="544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矿洞设定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4480" y="6160"/>
              <a:ext cx="3760" cy="3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环境具有挑战性，玩家在矿洞内无法访问背包和任务菜单，视线受限。矿洞随机生成五种宝石，矿石品质影响其价值，玩家需策略性选择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11"/>
              </p:custDataLst>
            </p:nvPr>
          </p:nvSpPr>
          <p:spPr>
            <a:xfrm>
              <a:off x="13600" y="5120"/>
              <a:ext cx="4620" cy="4720"/>
            </a:xfrm>
            <a:custGeom>
              <a:avLst/>
              <a:gdLst>
                <a:gd name="connisteX0" fmla="*/ 0 w 2946397"/>
                <a:gd name="connsiteY0" fmla="*/ 0 h 2997202"/>
                <a:gd name="connisteX1" fmla="*/ 2946397 w 2946397"/>
                <a:gd name="connsiteY1" fmla="*/ 0 h 2997202"/>
                <a:gd name="connisteX2" fmla="*/ 2946397 w 2946397"/>
                <a:gd name="connsiteY2" fmla="*/ 2794004 h 2997202"/>
                <a:gd name="connisteX3" fmla="*/ 2743200 w 2946397"/>
                <a:gd name="connsiteY3" fmla="*/ 2997202 h 2997202"/>
                <a:gd name="connisteX4" fmla="*/ 0 w 2946397"/>
                <a:gd name="connsiteY4" fmla="*/ 2997202 h 2997202"/>
                <a:gd name="connisteX5" fmla="*/ 0 w 2946397"/>
                <a:gd name="connsiteY5" fmla="*/ 0 h 299720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pathLst>
                <a:path w="2946398" h="2997202">
                  <a:moveTo>
                    <a:pt x="0" y="0"/>
                  </a:moveTo>
                  <a:lnTo>
                    <a:pt x="2946398" y="0"/>
                  </a:lnTo>
                  <a:lnTo>
                    <a:pt x="2946398" y="2794004"/>
                  </a:lnTo>
                  <a:cubicBezTo>
                    <a:pt x="2946398" y="2906228"/>
                    <a:pt x="2855433" y="2997202"/>
                    <a:pt x="2743200" y="2997202"/>
                  </a:cubicBezTo>
                  <a:lnTo>
                    <a:pt x="0" y="2997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2"/>
              </p:custDataLst>
            </p:nvPr>
          </p:nvSpPr>
          <p:spPr>
            <a:xfrm>
              <a:off x="9280" y="544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宝石机制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3"/>
              </p:custDataLst>
            </p:nvPr>
          </p:nvSpPr>
          <p:spPr>
            <a:xfrm>
              <a:off x="9280" y="6160"/>
              <a:ext cx="3760" cy="3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矿洞中20%概率出现宝石，宝石品质随机，价值与其稀有度成正比。玩家发现宝石后，会出现交互面板，允许比较并决定是否替换当前手持宝石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14080" y="5440"/>
              <a:ext cx="3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离开矿洞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5"/>
              </p:custDataLst>
            </p:nvPr>
          </p:nvSpPr>
          <p:spPr>
            <a:xfrm>
              <a:off x="14080" y="6160"/>
              <a:ext cx="3760" cy="3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手持宝石会在玩家接触后显示于屏幕底部，通过梯子离开时，宝石自动加入背包，成为玩家的收获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25" name="图片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17" y="8255"/>
            <a:ext cx="5267325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73700" y="229235"/>
            <a:ext cx="3645535" cy="25165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0363197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NPC与任务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1828800"/>
            <a:ext cx="9220200" cy="1422400"/>
            <a:chOff x="960" y="2880"/>
            <a:chExt cx="14520" cy="224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960" y="288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20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NPC分布与互动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200" y="3680"/>
              <a:ext cx="41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地图四个角落NPC有商店、农田、钓鱼点、牧场，靠近随机触发三种对话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6000" y="288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624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任务系统说明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6240" y="3680"/>
              <a:ext cx="41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右上角任务按钮展示可完成任务，点击NPC查看任务详情，提交物品完成任务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>
              <a:off x="11040" y="288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1280" y="288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物品消耗与奖励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1280" y="3680"/>
              <a:ext cx="41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提交任务物品后，物品数量减少，NPC好感度提升，形成互动循环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7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3530600"/>
            <a:ext cx="4092575" cy="29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2745" y="3530600"/>
            <a:ext cx="3640455" cy="250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26790" y="3429000"/>
            <a:ext cx="3715385" cy="27031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场景架构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游戏主界面与操作指南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749300" cy="508000"/>
          </a:xfrm>
          <a:custGeom>
            <a:avLst/>
            <a:gdLst>
              <a:gd name="connisteX0" fmla="*/ 0 w 761996"/>
              <a:gd name="connsiteY0" fmla="*/ 0 h 508004"/>
              <a:gd name="connisteX1" fmla="*/ 761996 w 761996"/>
              <a:gd name="connsiteY1" fmla="*/ 0 h 508004"/>
              <a:gd name="connisteX2" fmla="*/ 761996 w 761996"/>
              <a:gd name="connsiteY2" fmla="*/ 304796 h 508004"/>
              <a:gd name="connisteX3" fmla="*/ 558798 w 761996"/>
              <a:gd name="connsiteY3" fmla="*/ 508004 h 508004"/>
              <a:gd name="connisteX4" fmla="*/ 203197 w 761996"/>
              <a:gd name="connsiteY4" fmla="*/ 508004 h 508004"/>
              <a:gd name="connisteX5" fmla="*/ 0 w 761996"/>
              <a:gd name="connsiteY5" fmla="*/ 304796 h 508004"/>
              <a:gd name="connisteX6" fmla="*/ 0 w 761996"/>
              <a:gd name="connsiteY6" fmla="*/ 0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09600"/>
            <a:ext cx="7010400" cy="1727200"/>
            <a:chOff x="7320" y="960"/>
            <a:chExt cx="11040" cy="272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7320" y="960"/>
              <a:ext cx="80" cy="2720"/>
            </a:xfrm>
            <a:custGeom>
              <a:avLst/>
              <a:gdLst>
                <a:gd name="connisteX0" fmla="*/ 0 w 50804"/>
                <a:gd name="connsiteY0" fmla="*/ 25402 h 1727201"/>
                <a:gd name="connisteX1" fmla="*/ 25402 w 50804"/>
                <a:gd name="connsiteY1" fmla="*/ 0 h 1727201"/>
                <a:gd name="connisteX2" fmla="*/ 25402 w 50804"/>
                <a:gd name="connsiteY2" fmla="*/ 0 h 1727201"/>
                <a:gd name="connisteX3" fmla="*/ 50804 w 50804"/>
                <a:gd name="connsiteY3" fmla="*/ 25402 h 1727201"/>
                <a:gd name="connisteX4" fmla="*/ 50804 w 50804"/>
                <a:gd name="connsiteY4" fmla="*/ 1701798 h 1727201"/>
                <a:gd name="connisteX5" fmla="*/ 25402 w 50804"/>
                <a:gd name="connsiteY5" fmla="*/ 1727201 h 1727201"/>
                <a:gd name="connisteX6" fmla="*/ 25402 w 50804"/>
                <a:gd name="connsiteY6" fmla="*/ 1727201 h 1727201"/>
                <a:gd name="connisteX7" fmla="*/ 0 w 50804"/>
                <a:gd name="connsiteY7" fmla="*/ 1701798 h 1727201"/>
                <a:gd name="connisteX8" fmla="*/ 0 w 50804"/>
                <a:gd name="connsiteY8" fmla="*/ 25402 h 17272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5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游戏主界面设计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1760"/>
              <a:ext cx="50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设置开始游戏、帮助、作者名单和退出游戏四个按钮，点击开始游戏，玩家位于主世界地图中心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3020" y="960"/>
              <a:ext cx="80" cy="2720"/>
            </a:xfrm>
            <a:custGeom>
              <a:avLst/>
              <a:gdLst>
                <a:gd name="connisteX0" fmla="*/ 0 w 50804"/>
                <a:gd name="connsiteY0" fmla="*/ 25402 h 1727201"/>
                <a:gd name="connisteX1" fmla="*/ 25402 w 50804"/>
                <a:gd name="connsiteY1" fmla="*/ 0 h 1727201"/>
                <a:gd name="connisteX2" fmla="*/ 25402 w 50804"/>
                <a:gd name="connsiteY2" fmla="*/ 0 h 1727201"/>
                <a:gd name="connisteX3" fmla="*/ 50804 w 50804"/>
                <a:gd name="connsiteY3" fmla="*/ 25402 h 1727201"/>
                <a:gd name="connisteX4" fmla="*/ 50804 w 50804"/>
                <a:gd name="connsiteY4" fmla="*/ 1701798 h 1727201"/>
                <a:gd name="connisteX5" fmla="*/ 25402 w 50804"/>
                <a:gd name="connsiteY5" fmla="*/ 1727201 h 1727201"/>
                <a:gd name="connisteX6" fmla="*/ 25402 w 50804"/>
                <a:gd name="connsiteY6" fmla="*/ 1727201 h 1727201"/>
                <a:gd name="connisteX7" fmla="*/ 0 w 50804"/>
                <a:gd name="connsiteY7" fmla="*/ 1701798 h 1727201"/>
                <a:gd name="connisteX8" fmla="*/ 0 w 50804"/>
                <a:gd name="connsiteY8" fmla="*/ 25402 h 17272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32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操作说明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260" y="1760"/>
              <a:ext cx="50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使用W、A、S、D按键移动，地图元素具有物理体，可碰撞触发事件。帮助和作者名单按钮点击后显示详细信息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8855" y="3910330"/>
            <a:ext cx="5113655" cy="28441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" y="2336800"/>
            <a:ext cx="4514850" cy="25279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2510" y="2336800"/>
            <a:ext cx="3214370" cy="32385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298701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地图与任务系统介绍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 descr="C:/Users/76886/AppData/Local/Temp/figmazip/slide_d19e4645434fb83c\datas\氛围图-12001&amp;211521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09600" y="1828800"/>
            <a:ext cx="10972800" cy="4406900"/>
            <a:chOff x="960" y="2880"/>
            <a:chExt cx="17280" cy="694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3960" cy="6940"/>
            </a:xfrm>
            <a:custGeom>
              <a:avLst/>
              <a:gdLst>
                <a:gd name="connisteX0" fmla="*/ 0 w 2514600"/>
                <a:gd name="connsiteY0" fmla="*/ 203197 h 4419596"/>
                <a:gd name="connisteX1" fmla="*/ 203197 w 2514600"/>
                <a:gd name="connsiteY1" fmla="*/ 0 h 4419596"/>
                <a:gd name="connisteX2" fmla="*/ 2311402 w 2514600"/>
                <a:gd name="connsiteY2" fmla="*/ 0 h 4419596"/>
                <a:gd name="connisteX3" fmla="*/ 2514600 w 2514600"/>
                <a:gd name="connsiteY3" fmla="*/ 203197 h 4419596"/>
                <a:gd name="connisteX4" fmla="*/ 2514600 w 2514600"/>
                <a:gd name="connsiteY4" fmla="*/ 4216398 h 4419596"/>
                <a:gd name="connisteX5" fmla="*/ 2311402 w 2514600"/>
                <a:gd name="connsiteY5" fmla="*/ 4419596 h 4419596"/>
                <a:gd name="connisteX6" fmla="*/ 203197 w 2514600"/>
                <a:gd name="connsiteY6" fmla="*/ 4419596 h 4419596"/>
                <a:gd name="connisteX7" fmla="*/ 0 w 2514600"/>
                <a:gd name="connsiteY7" fmla="*/ 4216398 h 4419596"/>
                <a:gd name="connisteX8" fmla="*/ 0 w 2514600"/>
                <a:gd name="connsiteY8" fmla="*/ 203197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 descr="C:/Users/76886/AppData/Local/Temp/figmazip/slide_d19e4645434fb83c\datas\earth-12001&amp;211578.sv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 r:link="rId4"/>
                </a:ext>
              </a:extLst>
            </a:blip>
            <a:stretch>
              <a:fillRect/>
            </a:stretch>
          </p:blipFill>
          <p:spPr>
            <a:xfrm>
              <a:off x="2220" y="3559"/>
              <a:ext cx="1440" cy="144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9"/>
              </p:custDataLst>
            </p:nvPr>
          </p:nvSpPr>
          <p:spPr>
            <a:xfrm>
              <a:off x="1540" y="5400"/>
              <a:ext cx="2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界面设计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0"/>
              </p:custDataLst>
            </p:nvPr>
          </p:nvSpPr>
          <p:spPr>
            <a:xfrm>
              <a:off x="1560" y="6280"/>
              <a:ext cx="276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顶部显示实时季节、日期和节日，右上角任务与背包快捷键，右下角menu键可返回主菜单或显示地图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11"/>
              </p:custDataLst>
            </p:nvPr>
          </p:nvSpPr>
          <p:spPr>
            <a:xfrm>
              <a:off x="5400" y="2880"/>
              <a:ext cx="3960" cy="6940"/>
            </a:xfrm>
            <a:custGeom>
              <a:avLst/>
              <a:gdLst>
                <a:gd name="connisteX0" fmla="*/ 0 w 2514600"/>
                <a:gd name="connsiteY0" fmla="*/ 203197 h 4419596"/>
                <a:gd name="connisteX1" fmla="*/ 203197 w 2514600"/>
                <a:gd name="connsiteY1" fmla="*/ 0 h 4419596"/>
                <a:gd name="connisteX2" fmla="*/ 2311402 w 2514600"/>
                <a:gd name="connsiteY2" fmla="*/ 0 h 4419596"/>
                <a:gd name="connisteX3" fmla="*/ 2514600 w 2514600"/>
                <a:gd name="connsiteY3" fmla="*/ 203197 h 4419596"/>
                <a:gd name="connisteX4" fmla="*/ 2514600 w 2514600"/>
                <a:gd name="connsiteY4" fmla="*/ 4216398 h 4419596"/>
                <a:gd name="connisteX5" fmla="*/ 2311402 w 2514600"/>
                <a:gd name="connsiteY5" fmla="*/ 4419596 h 4419596"/>
                <a:gd name="connisteX6" fmla="*/ 203197 w 2514600"/>
                <a:gd name="connsiteY6" fmla="*/ 4419596 h 4419596"/>
                <a:gd name="connisteX7" fmla="*/ 0 w 2514600"/>
                <a:gd name="connsiteY7" fmla="*/ 4216398 h 4419596"/>
                <a:gd name="connisteX8" fmla="*/ 0 w 2514600"/>
                <a:gd name="connsiteY8" fmla="*/ 203197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C:/Users/76886/AppData/Local/Temp/figmazip/slide_d19e4645434fb83c\datas\earth-12001&amp;211604.sv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 r:link="rId4"/>
                </a:ext>
              </a:extLst>
            </a:blip>
            <a:stretch>
              <a:fillRect/>
            </a:stretch>
          </p:blipFill>
          <p:spPr>
            <a:xfrm>
              <a:off x="6660" y="3519"/>
              <a:ext cx="1440" cy="144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>
              <p:custDataLst>
                <p:tags r:id="rId15"/>
              </p:custDataLst>
            </p:nvPr>
          </p:nvSpPr>
          <p:spPr>
            <a:xfrm>
              <a:off x="5980" y="5440"/>
              <a:ext cx="2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任务系统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6"/>
              </p:custDataLst>
            </p:nvPr>
          </p:nvSpPr>
          <p:spPr>
            <a:xfrm>
              <a:off x="6000" y="6320"/>
              <a:ext cx="276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右上角任务按钮开启，显示当前任务目标，方便玩家跟踪和完成游戏任务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7"/>
              </p:custDataLst>
            </p:nvPr>
          </p:nvSpPr>
          <p:spPr>
            <a:xfrm>
              <a:off x="9840" y="2880"/>
              <a:ext cx="3960" cy="6940"/>
            </a:xfrm>
            <a:custGeom>
              <a:avLst/>
              <a:gdLst>
                <a:gd name="connisteX0" fmla="*/ 0 w 2514600"/>
                <a:gd name="connsiteY0" fmla="*/ 203197 h 4419596"/>
                <a:gd name="connisteX1" fmla="*/ 203197 w 2514600"/>
                <a:gd name="connsiteY1" fmla="*/ 0 h 4419596"/>
                <a:gd name="connisteX2" fmla="*/ 2311402 w 2514600"/>
                <a:gd name="connsiteY2" fmla="*/ 0 h 4419596"/>
                <a:gd name="connisteX3" fmla="*/ 2514600 w 2514600"/>
                <a:gd name="connsiteY3" fmla="*/ 203197 h 4419596"/>
                <a:gd name="connisteX4" fmla="*/ 2514600 w 2514600"/>
                <a:gd name="connsiteY4" fmla="*/ 4216398 h 4419596"/>
                <a:gd name="connisteX5" fmla="*/ 2311402 w 2514600"/>
                <a:gd name="connsiteY5" fmla="*/ 4419596 h 4419596"/>
                <a:gd name="connisteX6" fmla="*/ 203197 w 2514600"/>
                <a:gd name="connsiteY6" fmla="*/ 4419596 h 4419596"/>
                <a:gd name="connisteX7" fmla="*/ 0 w 2514600"/>
                <a:gd name="connsiteY7" fmla="*/ 4216398 h 4419596"/>
                <a:gd name="connisteX8" fmla="*/ 0 w 2514600"/>
                <a:gd name="connsiteY8" fmla="*/ 203197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 descr="C:/Users/76886/AppData/Local/Temp/figmazip/slide_d19e4645434fb83c\datas\earth-12001&amp;211630.svg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 r:link="rId4"/>
                </a:ext>
              </a:extLst>
            </a:blip>
            <a:stretch>
              <a:fillRect/>
            </a:stretch>
          </p:blipFill>
          <p:spPr>
            <a:xfrm>
              <a:off x="11099" y="3559"/>
              <a:ext cx="1440" cy="144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>
              <p:custDataLst>
                <p:tags r:id="rId21"/>
              </p:custDataLst>
            </p:nvPr>
          </p:nvSpPr>
          <p:spPr>
            <a:xfrm>
              <a:off x="10420" y="5400"/>
              <a:ext cx="2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背包功能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2"/>
              </p:custDataLst>
            </p:nvPr>
          </p:nvSpPr>
          <p:spPr>
            <a:xfrm>
              <a:off x="10440" y="6280"/>
              <a:ext cx="276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玩家可点击右上角背包按钮查看已收集的物品，包括工具、资源等，支持快速使用或整理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23"/>
              </p:custDataLst>
            </p:nvPr>
          </p:nvSpPr>
          <p:spPr>
            <a:xfrm>
              <a:off x="14280" y="2880"/>
              <a:ext cx="3960" cy="6940"/>
            </a:xfrm>
            <a:custGeom>
              <a:avLst/>
              <a:gdLst>
                <a:gd name="connisteX0" fmla="*/ 0 w 2514600"/>
                <a:gd name="connsiteY0" fmla="*/ 203197 h 4419596"/>
                <a:gd name="connisteX1" fmla="*/ 203197 w 2514600"/>
                <a:gd name="connsiteY1" fmla="*/ 0 h 4419596"/>
                <a:gd name="connisteX2" fmla="*/ 2311402 w 2514600"/>
                <a:gd name="connsiteY2" fmla="*/ 0 h 4419596"/>
                <a:gd name="connisteX3" fmla="*/ 2514600 w 2514600"/>
                <a:gd name="connsiteY3" fmla="*/ 203197 h 4419596"/>
                <a:gd name="connisteX4" fmla="*/ 2514600 w 2514600"/>
                <a:gd name="connsiteY4" fmla="*/ 4216398 h 4419596"/>
                <a:gd name="connisteX5" fmla="*/ 2311402 w 2514600"/>
                <a:gd name="connsiteY5" fmla="*/ 4419596 h 4419596"/>
                <a:gd name="connisteX6" fmla="*/ 203197 w 2514600"/>
                <a:gd name="connsiteY6" fmla="*/ 4419596 h 4419596"/>
                <a:gd name="connisteX7" fmla="*/ 0 w 2514600"/>
                <a:gd name="connsiteY7" fmla="*/ 4216398 h 4419596"/>
                <a:gd name="connisteX8" fmla="*/ 0 w 2514600"/>
                <a:gd name="connsiteY8" fmla="*/ 203197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2514600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2311402" y="0"/>
                  </a:lnTo>
                  <a:cubicBezTo>
                    <a:pt x="2423626" y="0"/>
                    <a:pt x="2514600" y="90974"/>
                    <a:pt x="2514600" y="203198"/>
                  </a:cubicBezTo>
                  <a:lnTo>
                    <a:pt x="2514600" y="4216399"/>
                  </a:lnTo>
                  <a:cubicBezTo>
                    <a:pt x="2514600" y="4328632"/>
                    <a:pt x="2423626" y="4419597"/>
                    <a:pt x="2311402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7" name="图片 16" descr="C:/Users/76886/AppData/Local/Temp/figmazip/slide_d19e4645434fb83c\datas\earth-12001&amp;211656.svg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 r:link="rId4"/>
                </a:ext>
              </a:extLst>
            </a:blip>
            <a:stretch>
              <a:fillRect/>
            </a:stretch>
          </p:blipFill>
          <p:spPr>
            <a:xfrm>
              <a:off x="15540" y="3559"/>
              <a:ext cx="1440" cy="144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>
              <p:custDataLst>
                <p:tags r:id="rId27"/>
              </p:custDataLst>
            </p:nvPr>
          </p:nvSpPr>
          <p:spPr>
            <a:xfrm>
              <a:off x="14860" y="5400"/>
              <a:ext cx="28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界面交互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8"/>
              </p:custDataLst>
            </p:nvPr>
          </p:nvSpPr>
          <p:spPr>
            <a:xfrm>
              <a:off x="14880" y="6280"/>
              <a:ext cx="2760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所有界面元素设计简洁，点击反馈明确，确保玩家流畅操作体验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632575" y="1385570"/>
            <a:ext cx="5026025" cy="4024630"/>
            <a:chOff x="10445" y="2182"/>
            <a:chExt cx="7915" cy="6338"/>
          </a:xfrm>
        </p:grpSpPr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04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zh-CN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1232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12660" y="2360"/>
              <a:ext cx="5700" cy="12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总体玩法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04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zh-CN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12320" y="46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12660" y="4760"/>
              <a:ext cx="5700" cy="12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玩法细节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04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zh-CN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12320" y="70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2660" y="7160"/>
              <a:ext cx="5700" cy="12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场景架构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79300" cy="1828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C:/Users/76886/AppData/Roaming/Kingsoft/office6/wppai/generateppt/47e0457d-e0e1-4be2-8a9c-1aa6cb7f1201.jpg47e0457d-e0e1-4be2-8a9c-1aa6cb7f1201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962" r="962"/>
          <a:stretch>
            <a:fillRect/>
          </a:stretch>
        </p:blipFill>
        <p:spPr>
          <a:xfrm>
            <a:off x="609603" y="609603"/>
            <a:ext cx="10972800" cy="3251200"/>
          </a:xfrm>
          <a:custGeom>
            <a:avLst/>
            <a:gdLst>
              <a:gd name="connisteX0" fmla="*/ 0 w 10972800"/>
              <a:gd name="connsiteY0" fmla="*/ 203197 h 3251204"/>
              <a:gd name="connisteX1" fmla="*/ 203197 w 10972800"/>
              <a:gd name="connsiteY1" fmla="*/ 0 h 3251204"/>
              <a:gd name="connisteX2" fmla="*/ 10769602 w 10972800"/>
              <a:gd name="connsiteY2" fmla="*/ 0 h 3251204"/>
              <a:gd name="connisteX3" fmla="*/ 10972800 w 10972800"/>
              <a:gd name="connsiteY3" fmla="*/ 203197 h 3251204"/>
              <a:gd name="connisteX4" fmla="*/ 10972800 w 10972800"/>
              <a:gd name="connsiteY4" fmla="*/ 3047996 h 3251204"/>
              <a:gd name="connisteX5" fmla="*/ 10769602 w 10972800"/>
              <a:gd name="connsiteY5" fmla="*/ 3251204 h 3251204"/>
              <a:gd name="connisteX6" fmla="*/ 203197 w 10972800"/>
              <a:gd name="connsiteY6" fmla="*/ 3251204 h 3251204"/>
              <a:gd name="connisteX7" fmla="*/ 0 w 10972800"/>
              <a:gd name="connsiteY7" fmla="*/ 3047996 h 3251204"/>
              <a:gd name="connisteX8" fmla="*/ 0 w 10972800"/>
              <a:gd name="connsiteY8" fmla="*/ 203197 h 32512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4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047997"/>
                </a:lnTo>
                <a:cubicBezTo>
                  <a:pt x="10972800" y="3160230"/>
                  <a:pt x="10881826" y="3251204"/>
                  <a:pt x="10769602" y="3251204"/>
                </a:cubicBezTo>
                <a:lnTo>
                  <a:pt x="203198" y="3251204"/>
                </a:lnTo>
                <a:cubicBezTo>
                  <a:pt x="90974" y="3251204"/>
                  <a:pt x="0" y="3160230"/>
                  <a:pt x="0" y="3047997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09603" y="4470401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矿洞地图与交互机制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48200" y="4470400"/>
            <a:ext cx="7010400" cy="1778000"/>
            <a:chOff x="7320" y="7040"/>
            <a:chExt cx="11040" cy="2800"/>
          </a:xfrm>
        </p:grpSpPr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7320" y="7040"/>
              <a:ext cx="53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矿洞地图设计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7320" y="7920"/>
              <a:ext cx="53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玩家通过小路碰撞进入，地图上方梯子作为主世界入口。边界及宝石、梯子具有碰撞事件，如挖掘宝石或返回主界面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020" y="7040"/>
              <a:ext cx="53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交互机制说明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3020" y="7920"/>
              <a:ext cx="53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玩家与地图元素物理接触，触发不同交互：如碰撞梯子返回主界面，触碰宝石执行挖掘操作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0363197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摄像机移动系统说明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609603" y="0"/>
            <a:ext cx="749300" cy="508000"/>
          </a:xfrm>
          <a:custGeom>
            <a:avLst/>
            <a:gdLst>
              <a:gd name="connisteX0" fmla="*/ 0 w 761996"/>
              <a:gd name="connsiteY0" fmla="*/ 0 h 508004"/>
              <a:gd name="connisteX1" fmla="*/ 761996 w 761996"/>
              <a:gd name="connsiteY1" fmla="*/ 0 h 508004"/>
              <a:gd name="connisteX2" fmla="*/ 761996 w 761996"/>
              <a:gd name="connsiteY2" fmla="*/ 304796 h 508004"/>
              <a:gd name="connisteX3" fmla="*/ 558798 w 761996"/>
              <a:gd name="connsiteY3" fmla="*/ 508004 h 508004"/>
              <a:gd name="connisteX4" fmla="*/ 203197 w 761996"/>
              <a:gd name="connsiteY4" fmla="*/ 508004 h 508004"/>
              <a:gd name="connisteX5" fmla="*/ 0 w 761996"/>
              <a:gd name="connsiteY5" fmla="*/ 304796 h 508004"/>
              <a:gd name="connisteX6" fmla="*/ 0 w 761996"/>
              <a:gd name="connsiteY6" fmla="*/ 0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203325" y="6248400"/>
            <a:ext cx="9159876" cy="609603"/>
            <a:chOff x="2628" y="9840"/>
            <a:chExt cx="14425" cy="960"/>
          </a:xfrm>
        </p:grpSpPr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>
            <a:xfrm>
              <a:off x="2628" y="9840"/>
              <a:ext cx="80" cy="960"/>
            </a:xfrm>
            <a:custGeom>
              <a:avLst/>
              <a:gdLst>
                <a:gd name="connisteX0" fmla="*/ 0 w 50804"/>
                <a:gd name="connsiteY0" fmla="*/ 25402 h 609603"/>
                <a:gd name="connisteX1" fmla="*/ 25402 w 50804"/>
                <a:gd name="connsiteY1" fmla="*/ 0 h 609603"/>
                <a:gd name="connisteX2" fmla="*/ 25402 w 50804"/>
                <a:gd name="connsiteY2" fmla="*/ 0 h 609603"/>
                <a:gd name="connisteX3" fmla="*/ 50804 w 50804"/>
                <a:gd name="connsiteY3" fmla="*/ 25402 h 609603"/>
                <a:gd name="connisteX4" fmla="*/ 50804 w 50804"/>
                <a:gd name="connsiteY4" fmla="*/ 584201 h 609603"/>
                <a:gd name="connisteX5" fmla="*/ 25402 w 50804"/>
                <a:gd name="connsiteY5" fmla="*/ 609603 h 609603"/>
                <a:gd name="connisteX6" fmla="*/ 25402 w 50804"/>
                <a:gd name="connsiteY6" fmla="*/ 609603 h 609603"/>
                <a:gd name="connisteX7" fmla="*/ 0 w 50804"/>
                <a:gd name="connsiteY7" fmla="*/ 584201 h 609603"/>
                <a:gd name="connisteX8" fmla="*/ 0 w 50804"/>
                <a:gd name="connsiteY8" fmla="*/ 25402 h 6096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609603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584201"/>
                  </a:lnTo>
                  <a:cubicBezTo>
                    <a:pt x="50804" y="598228"/>
                    <a:pt x="39429" y="609603"/>
                    <a:pt x="25402" y="609603"/>
                  </a:cubicBezTo>
                  <a:lnTo>
                    <a:pt x="25402" y="609603"/>
                  </a:lnTo>
                  <a:cubicBezTo>
                    <a:pt x="11375" y="609603"/>
                    <a:pt x="0" y="598228"/>
                    <a:pt x="0" y="584201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2813" y="9840"/>
              <a:ext cx="1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本程序包含了摄像机移动系统，摄像机会随着玩家的移动而移动，将玩家保持在屏幕中心，在摄像机移动到地图边缘之后，会停止移动，避免超出地图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1" name="2024-12-21 21-08-37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46250" y="1371600"/>
            <a:ext cx="8050530" cy="443928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 vol="100000">
                <p:cTn id="2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总体玩法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0363197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农场生活体验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609603" y="0"/>
            <a:ext cx="749300" cy="508000"/>
          </a:xfrm>
          <a:custGeom>
            <a:avLst/>
            <a:gdLst>
              <a:gd name="connisteX0" fmla="*/ 0 w 761996"/>
              <a:gd name="connsiteY0" fmla="*/ 0 h 508004"/>
              <a:gd name="connisteX1" fmla="*/ 761996 w 761996"/>
              <a:gd name="connsiteY1" fmla="*/ 0 h 508004"/>
              <a:gd name="connisteX2" fmla="*/ 761996 w 761996"/>
              <a:gd name="connsiteY2" fmla="*/ 304796 h 508004"/>
              <a:gd name="connisteX3" fmla="*/ 558798 w 761996"/>
              <a:gd name="connsiteY3" fmla="*/ 508004 h 508004"/>
              <a:gd name="connisteX4" fmla="*/ 203197 w 761996"/>
              <a:gd name="connsiteY4" fmla="*/ 508004 h 508004"/>
              <a:gd name="connisteX5" fmla="*/ 0 w 761996"/>
              <a:gd name="connsiteY5" fmla="*/ 304796 h 508004"/>
              <a:gd name="connisteX6" fmla="*/ 0 w 761996"/>
              <a:gd name="connsiteY6" fmla="*/ 0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09603" y="1828800"/>
            <a:ext cx="9131294" cy="4419603"/>
            <a:chOff x="960" y="2880"/>
            <a:chExt cx="14380" cy="6960"/>
          </a:xfrm>
        </p:grpSpPr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>
            <a:xfrm>
              <a:off x="960" y="6720"/>
              <a:ext cx="6940" cy="3120"/>
            </a:xfrm>
            <a:custGeom>
              <a:avLst/>
              <a:gdLst>
                <a:gd name="connisteX0" fmla="*/ 0 w 4419596"/>
                <a:gd name="connsiteY0" fmla="*/ 0 h 1981203"/>
                <a:gd name="connisteX1" fmla="*/ 4419596 w 4419596"/>
                <a:gd name="connsiteY1" fmla="*/ 0 h 1981203"/>
                <a:gd name="connisteX2" fmla="*/ 4419596 w 4419596"/>
                <a:gd name="connsiteY2" fmla="*/ 1777995 h 1981203"/>
                <a:gd name="connisteX3" fmla="*/ 4216398 w 4419596"/>
                <a:gd name="connsiteY3" fmla="*/ 1981203 h 1981203"/>
                <a:gd name="connisteX4" fmla="*/ 203197 w 4419596"/>
                <a:gd name="connsiteY4" fmla="*/ 1981203 h 1981203"/>
                <a:gd name="connisteX5" fmla="*/ 0 w 4419596"/>
                <a:gd name="connsiteY5" fmla="*/ 1777995 h 1981203"/>
                <a:gd name="connisteX6" fmla="*/ 0 w 4419596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1981203">
                  <a:moveTo>
                    <a:pt x="0" y="0"/>
                  </a:moveTo>
                  <a:lnTo>
                    <a:pt x="4419597" y="0"/>
                  </a:lnTo>
                  <a:lnTo>
                    <a:pt x="4419597" y="1777996"/>
                  </a:lnTo>
                  <a:cubicBezTo>
                    <a:pt x="4419597" y="1890229"/>
                    <a:pt x="4328632" y="1981203"/>
                    <a:pt x="4216399" y="1981203"/>
                  </a:cubicBezTo>
                  <a:lnTo>
                    <a:pt x="203198" y="1981203"/>
                  </a:lnTo>
                  <a:cubicBezTo>
                    <a:pt x="90974" y="1981203"/>
                    <a:pt x="0" y="1890229"/>
                    <a:pt x="0" y="17779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5"/>
              </p:custDataLst>
            </p:nvPr>
          </p:nvSpPr>
          <p:spPr>
            <a:xfrm>
              <a:off x="8400" y="2880"/>
              <a:ext cx="6940" cy="3120"/>
            </a:xfrm>
            <a:custGeom>
              <a:avLst/>
              <a:gdLst>
                <a:gd name="connisteX0" fmla="*/ 0 w 4419596"/>
                <a:gd name="connsiteY0" fmla="*/ 203197 h 1981203"/>
                <a:gd name="connisteX1" fmla="*/ 203197 w 4419596"/>
                <a:gd name="connsiteY1" fmla="*/ 0 h 1981203"/>
                <a:gd name="connisteX2" fmla="*/ 4216398 w 4419596"/>
                <a:gd name="connsiteY2" fmla="*/ 0 h 1981203"/>
                <a:gd name="connisteX3" fmla="*/ 4419596 w 4419596"/>
                <a:gd name="connsiteY3" fmla="*/ 203197 h 1981203"/>
                <a:gd name="connisteX4" fmla="*/ 4419596 w 4419596"/>
                <a:gd name="connsiteY4" fmla="*/ 1981203 h 1981203"/>
                <a:gd name="connisteX5" fmla="*/ 0 w 4419596"/>
                <a:gd name="connsiteY5" fmla="*/ 1981203 h 1981203"/>
                <a:gd name="connisteX6" fmla="*/ 0 w 4419596"/>
                <a:gd name="connsiteY6" fmla="*/ 203197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1981203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4216399" y="0"/>
                  </a:lnTo>
                  <a:cubicBezTo>
                    <a:pt x="4328632" y="0"/>
                    <a:pt x="4419597" y="90974"/>
                    <a:pt x="4419597" y="203198"/>
                  </a:cubicBezTo>
                  <a:lnTo>
                    <a:pt x="4419597" y="1981203"/>
                  </a:lnTo>
                  <a:lnTo>
                    <a:pt x="0" y="1981203"/>
                  </a:ln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1440" y="7360"/>
              <a:ext cx="61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游戏特色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1440" y="8240"/>
              <a:ext cx="608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模拟真实农场，种植养殖，钓鱼互动，NPC任务与好感系统，打造沉浸式体验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8880" y="3520"/>
              <a:ext cx="61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界面操作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9"/>
              </p:custDataLst>
            </p:nvPr>
          </p:nvSpPr>
          <p:spPr>
            <a:xfrm>
              <a:off x="8880" y="4400"/>
              <a:ext cx="608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简洁背包按钮方便查看物品，任务按钮清晰展示NPC任务与好感度状态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8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665" y="1442085"/>
            <a:ext cx="3328035" cy="28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4740" y="3809683"/>
            <a:ext cx="5265420" cy="16986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探索矿洞冒险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1828800"/>
            <a:ext cx="4038600" cy="4406900"/>
          </a:xfrm>
          <a:custGeom>
            <a:avLst/>
            <a:gdLst>
              <a:gd name="connisteX0" fmla="*/ 0 w 4038603"/>
              <a:gd name="connsiteY0" fmla="*/ 203197 h 4419596"/>
              <a:gd name="connisteX1" fmla="*/ 203197 w 4038603"/>
              <a:gd name="connsiteY1" fmla="*/ 0 h 4419596"/>
              <a:gd name="connisteX2" fmla="*/ 4038603 w 4038603"/>
              <a:gd name="connsiteY2" fmla="*/ 0 h 4419596"/>
              <a:gd name="connisteX3" fmla="*/ 4038603 w 4038603"/>
              <a:gd name="connsiteY3" fmla="*/ 4419596 h 4419596"/>
              <a:gd name="connisteX4" fmla="*/ 203197 w 4038603"/>
              <a:gd name="connsiteY4" fmla="*/ 4419596 h 4419596"/>
              <a:gd name="connisteX5" fmla="*/ 0 w 4038603"/>
              <a:gd name="connsiteY5" fmla="*/ 4216398 h 4419596"/>
              <a:gd name="connisteX6" fmla="*/ 0 w 4038603"/>
              <a:gd name="connsiteY6" fmla="*/ 203197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4038603" y="0"/>
                </a:lnTo>
                <a:lnTo>
                  <a:pt x="4038603" y="4419597"/>
                </a:lnTo>
                <a:lnTo>
                  <a:pt x="203198" y="4419597"/>
                </a:lnTo>
                <a:cubicBezTo>
                  <a:pt x="90974" y="4419597"/>
                  <a:pt x="0" y="4328632"/>
                  <a:pt x="0" y="4216399"/>
                </a:cubicBez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6800" y="2336800"/>
            <a:ext cx="3200400" cy="3403600"/>
            <a:chOff x="1680" y="3680"/>
            <a:chExt cx="5040" cy="5360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680" y="368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矿洞环境描述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680" y="4560"/>
              <a:ext cx="50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恶劣环境的矿洞，玩家无法携带背包，手持镐子挖掘，每次只能带出一颗宝石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680" y="672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宝石机制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680" y="7600"/>
              <a:ext cx="50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挖掘出的宝石可售卖或用于NPC任务，以提升好感度。宝石是矿洞探索的主要目标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2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965" y="1762760"/>
            <a:ext cx="7337425" cy="45389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简单音乐系统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603" y="1676397"/>
            <a:ext cx="9194804" cy="3047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本程序包含简单的音乐系统，点击某些按键会有音效，增强玩家的体验感</a:t>
            </a:r>
            <a:endParaRPr lang="zh-CN" altLang="en-US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10363197" y="0"/>
            <a:ext cx="1828800" cy="2438400"/>
          </a:xfrm>
          <a:custGeom>
            <a:avLst/>
            <a:gdLst>
              <a:gd name="connisteX0" fmla="*/ 0 w 1828800"/>
              <a:gd name="connsiteY0" fmla="*/ 203197 h 2438403"/>
              <a:gd name="connisteX1" fmla="*/ 203197 w 1828800"/>
              <a:gd name="connsiteY1" fmla="*/ 0 h 2438403"/>
              <a:gd name="connisteX2" fmla="*/ 1828800 w 1828800"/>
              <a:gd name="connsiteY2" fmla="*/ 0 h 2438403"/>
              <a:gd name="connisteX3" fmla="*/ 1828800 w 1828800"/>
              <a:gd name="connsiteY3" fmla="*/ 2438403 h 2438403"/>
              <a:gd name="connisteX4" fmla="*/ 203197 w 1828800"/>
              <a:gd name="connsiteY4" fmla="*/ 2438403 h 2438403"/>
              <a:gd name="connisteX5" fmla="*/ 0 w 1828800"/>
              <a:gd name="connsiteY5" fmla="*/ 2235195 h 2438403"/>
              <a:gd name="connisteX6" fmla="*/ 0 w 1828800"/>
              <a:gd name="connsiteY6" fmla="*/ 203197 h 24384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828800" h="24384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828800" y="0"/>
                </a:lnTo>
                <a:lnTo>
                  <a:pt x="1828800" y="2438403"/>
                </a:lnTo>
                <a:lnTo>
                  <a:pt x="203198" y="2438403"/>
                </a:lnTo>
                <a:cubicBezTo>
                  <a:pt x="90974" y="2438403"/>
                  <a:pt x="0" y="2347429"/>
                  <a:pt x="0" y="2235196"/>
                </a:cubicBez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>
          <a:xfrm>
            <a:off x="0" y="5587999"/>
            <a:ext cx="2540000" cy="1270000"/>
          </a:xfrm>
          <a:custGeom>
            <a:avLst/>
            <a:gdLst>
              <a:gd name="connisteX0" fmla="*/ 0 w 2540002"/>
              <a:gd name="connsiteY0" fmla="*/ 0 h 1270001"/>
              <a:gd name="connisteX1" fmla="*/ 2336804 w 2540002"/>
              <a:gd name="connsiteY1" fmla="*/ 0 h 1270001"/>
              <a:gd name="connisteX2" fmla="*/ 2540002 w 2540002"/>
              <a:gd name="connsiteY2" fmla="*/ 203197 h 1270001"/>
              <a:gd name="connisteX3" fmla="*/ 2540002 w 2540002"/>
              <a:gd name="connsiteY3" fmla="*/ 1270001 h 1270001"/>
              <a:gd name="connisteX4" fmla="*/ 0 w 2540002"/>
              <a:gd name="connsiteY4" fmla="*/ 1270001 h 1270001"/>
              <a:gd name="connisteX5" fmla="*/ 0 w 2540002"/>
              <a:gd name="connsiteY5" fmla="*/ 0 h 12700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540002" h="1270001">
                <a:moveTo>
                  <a:pt x="0" y="0"/>
                </a:moveTo>
                <a:lnTo>
                  <a:pt x="2336804" y="0"/>
                </a:lnTo>
                <a:cubicBezTo>
                  <a:pt x="2449028" y="0"/>
                  <a:pt x="2540002" y="90974"/>
                  <a:pt x="2540002" y="203198"/>
                </a:cubicBezTo>
                <a:lnTo>
                  <a:pt x="2540002" y="1270001"/>
                </a:lnTo>
                <a:lnTo>
                  <a:pt x="0" y="1270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C:/Users/76886/AppData/Roaming/Kingsoft/office6/wppai/generateppt/c4c1fddc-8252-4101-a729-e0c73df4adb9.jpgc4c1fddc-8252-4101-a729-e0c73df4adb9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67" r="667"/>
          <a:stretch>
            <a:fillRect/>
          </a:stretch>
        </p:blipFill>
        <p:spPr>
          <a:xfrm>
            <a:off x="609603" y="2438403"/>
            <a:ext cx="10972800" cy="3810000"/>
          </a:xfrm>
          <a:custGeom>
            <a:avLst/>
            <a:gdLst>
              <a:gd name="connisteX0" fmla="*/ 0 w 10972800"/>
              <a:gd name="connsiteY0" fmla="*/ 203197 h 3810003"/>
              <a:gd name="connisteX1" fmla="*/ 203197 w 10972800"/>
              <a:gd name="connsiteY1" fmla="*/ 0 h 3810003"/>
              <a:gd name="connisteX2" fmla="*/ 10769602 w 10972800"/>
              <a:gd name="connsiteY2" fmla="*/ 0 h 3810003"/>
              <a:gd name="connisteX3" fmla="*/ 10972800 w 10972800"/>
              <a:gd name="connsiteY3" fmla="*/ 203197 h 3810003"/>
              <a:gd name="connisteX4" fmla="*/ 10972800 w 10972800"/>
              <a:gd name="connsiteY4" fmla="*/ 3606795 h 3810003"/>
              <a:gd name="connisteX5" fmla="*/ 10769602 w 10972800"/>
              <a:gd name="connsiteY5" fmla="*/ 3810003 h 3810003"/>
              <a:gd name="connisteX6" fmla="*/ 203197 w 10972800"/>
              <a:gd name="connsiteY6" fmla="*/ 3810003 h 3810003"/>
              <a:gd name="connisteX7" fmla="*/ 0 w 10972800"/>
              <a:gd name="connsiteY7" fmla="*/ 3606795 h 3810003"/>
              <a:gd name="connisteX8" fmla="*/ 0 w 10972800"/>
              <a:gd name="connsiteY8" fmla="*/ 203197 h 38100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8100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606796"/>
                </a:lnTo>
                <a:cubicBezTo>
                  <a:pt x="10972800" y="3719029"/>
                  <a:pt x="10881826" y="3810003"/>
                  <a:pt x="10769602" y="3810003"/>
                </a:cubicBezTo>
                <a:lnTo>
                  <a:pt x="203198" y="3810003"/>
                </a:lnTo>
                <a:cubicBezTo>
                  <a:pt x="90974" y="3810003"/>
                  <a:pt x="0" y="3719029"/>
                  <a:pt x="0" y="36067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玩法细节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0" y="1320796"/>
            <a:ext cx="914400" cy="1727200"/>
          </a:xfrm>
          <a:custGeom>
            <a:avLst/>
            <a:gdLst>
              <a:gd name="connisteX0" fmla="*/ 0 w 914400"/>
              <a:gd name="connsiteY0" fmla="*/ 0 h 1727201"/>
              <a:gd name="connisteX1" fmla="*/ 711202 w 914400"/>
              <a:gd name="connsiteY1" fmla="*/ 0 h 1727201"/>
              <a:gd name="connisteX2" fmla="*/ 914400 w 914400"/>
              <a:gd name="connsiteY2" fmla="*/ 203197 h 1727201"/>
              <a:gd name="connisteX3" fmla="*/ 914400 w 914400"/>
              <a:gd name="connsiteY3" fmla="*/ 1524003 h 1727201"/>
              <a:gd name="connisteX4" fmla="*/ 711202 w 914400"/>
              <a:gd name="connsiteY4" fmla="*/ 1727201 h 1727201"/>
              <a:gd name="connisteX5" fmla="*/ 0 w 914400"/>
              <a:gd name="connsiteY5" fmla="*/ 1727201 h 1727201"/>
              <a:gd name="connisteX6" fmla="*/ 0 w 914400"/>
              <a:gd name="connsiteY6" fmla="*/ 0 h 17272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914400" h="1727201">
                <a:moveTo>
                  <a:pt x="0" y="0"/>
                </a:moveTo>
                <a:lnTo>
                  <a:pt x="711202" y="0"/>
                </a:lnTo>
                <a:cubicBezTo>
                  <a:pt x="823426" y="0"/>
                  <a:pt x="914400" y="90974"/>
                  <a:pt x="914400" y="203198"/>
                </a:cubicBezTo>
                <a:lnTo>
                  <a:pt x="914400" y="1524003"/>
                </a:lnTo>
                <a:cubicBezTo>
                  <a:pt x="914400" y="1636227"/>
                  <a:pt x="823426" y="1727201"/>
                  <a:pt x="711202" y="1727201"/>
                </a:cubicBezTo>
                <a:lnTo>
                  <a:pt x="0" y="17272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53403" y="609603"/>
            <a:ext cx="3568702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控制与移动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153400" y="5029200"/>
            <a:ext cx="3479800" cy="1219200"/>
            <a:chOff x="12840" y="7920"/>
            <a:chExt cx="5480" cy="1920"/>
          </a:xfrm>
        </p:grpSpPr>
        <p:sp>
          <p:nvSpPr>
            <p:cNvPr id="7" name="任意多边形 6"/>
            <p:cNvSpPr/>
            <p:nvPr>
              <p:custDataLst>
                <p:tags r:id="rId3"/>
              </p:custDataLst>
            </p:nvPr>
          </p:nvSpPr>
          <p:spPr>
            <a:xfrm>
              <a:off x="12840" y="7920"/>
              <a:ext cx="80" cy="1900"/>
            </a:xfrm>
            <a:custGeom>
              <a:avLst/>
              <a:gdLst>
                <a:gd name="connisteX0" fmla="*/ 0 w 50804"/>
                <a:gd name="connsiteY0" fmla="*/ 25402 h 1219196"/>
                <a:gd name="connisteX1" fmla="*/ 25402 w 50804"/>
                <a:gd name="connsiteY1" fmla="*/ 0 h 1219196"/>
                <a:gd name="connisteX2" fmla="*/ 25402 w 50804"/>
                <a:gd name="connsiteY2" fmla="*/ 0 h 1219196"/>
                <a:gd name="connisteX3" fmla="*/ 50804 w 50804"/>
                <a:gd name="connsiteY3" fmla="*/ 25402 h 1219196"/>
                <a:gd name="connisteX4" fmla="*/ 50804 w 50804"/>
                <a:gd name="connsiteY4" fmla="*/ 1193804 h 1219196"/>
                <a:gd name="connisteX5" fmla="*/ 25402 w 50804"/>
                <a:gd name="connsiteY5" fmla="*/ 1219196 h 1219196"/>
                <a:gd name="connisteX6" fmla="*/ 25402 w 50804"/>
                <a:gd name="connsiteY6" fmla="*/ 1219196 h 1219196"/>
                <a:gd name="connisteX7" fmla="*/ 0 w 50804"/>
                <a:gd name="connsiteY7" fmla="*/ 1193804 h 1219196"/>
                <a:gd name="connisteX8" fmla="*/ 0 w 50804"/>
                <a:gd name="connsiteY8" fmla="*/ 25402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219197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193804"/>
                  </a:lnTo>
                  <a:cubicBezTo>
                    <a:pt x="50804" y="1207831"/>
                    <a:pt x="39429" y="1219197"/>
                    <a:pt x="25402" y="1219197"/>
                  </a:cubicBezTo>
                  <a:lnTo>
                    <a:pt x="25402" y="1219197"/>
                  </a:lnTo>
                  <a:cubicBezTo>
                    <a:pt x="11375" y="1219197"/>
                    <a:pt x="0" y="1207831"/>
                    <a:pt x="0" y="1193804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3080" y="7920"/>
              <a:ext cx="524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玩家可通过按下W、A、S、D四个按键来控制移动，主角拥有六个方向的行走动画及六个方向的待机动画，为玩家带来沉浸式的操作体验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0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855" y="239395"/>
            <a:ext cx="5266690" cy="62718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76886/AppData/Local/Temp/figmazip/slide_1840ac977d27fc51\datas\氛围图-12001&amp;135771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28" name="任意多边形 27"/>
          <p:cNvSpPr/>
          <p:nvPr>
            <p:custDataLst>
              <p:tags r:id="rId4"/>
            </p:custDataLst>
          </p:nvPr>
        </p:nvSpPr>
        <p:spPr>
          <a:xfrm>
            <a:off x="609603" y="0"/>
            <a:ext cx="749300" cy="508000"/>
          </a:xfrm>
          <a:custGeom>
            <a:avLst/>
            <a:gdLst>
              <a:gd name="connisteX0" fmla="*/ 0 w 761996"/>
              <a:gd name="connsiteY0" fmla="*/ 0 h 508004"/>
              <a:gd name="connisteX1" fmla="*/ 761996 w 761996"/>
              <a:gd name="connsiteY1" fmla="*/ 0 h 508004"/>
              <a:gd name="connisteX2" fmla="*/ 761996 w 761996"/>
              <a:gd name="connsiteY2" fmla="*/ 304796 h 508004"/>
              <a:gd name="connisteX3" fmla="*/ 558798 w 761996"/>
              <a:gd name="connsiteY3" fmla="*/ 508004 h 508004"/>
              <a:gd name="connisteX4" fmla="*/ 203197 w 761996"/>
              <a:gd name="connsiteY4" fmla="*/ 508004 h 508004"/>
              <a:gd name="connisteX5" fmla="*/ 0 w 761996"/>
              <a:gd name="connsiteY5" fmla="*/ 304796 h 508004"/>
              <a:gd name="connisteX6" fmla="*/ 0 w 761996"/>
              <a:gd name="connsiteY6" fmla="*/ 0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09603" y="1828800"/>
            <a:ext cx="10972797" cy="4406900"/>
            <a:chOff x="960" y="2880"/>
            <a:chExt cx="17280" cy="6940"/>
          </a:xfrm>
        </p:grpSpPr>
        <p:sp>
          <p:nvSpPr>
            <p:cNvPr id="3" name="任意多边形 2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8520" cy="3340"/>
            </a:xfrm>
            <a:custGeom>
              <a:avLst/>
              <a:gdLst>
                <a:gd name="connisteX0" fmla="*/ 0 w 5410203"/>
                <a:gd name="connsiteY0" fmla="*/ 203197 h 2133596"/>
                <a:gd name="connisteX1" fmla="*/ 203197 w 5410203"/>
                <a:gd name="connsiteY1" fmla="*/ 0 h 2133596"/>
                <a:gd name="connisteX2" fmla="*/ 5206995 w 5410203"/>
                <a:gd name="connsiteY2" fmla="*/ 0 h 2133596"/>
                <a:gd name="connisteX3" fmla="*/ 5410203 w 5410203"/>
                <a:gd name="connsiteY3" fmla="*/ 203197 h 2133596"/>
                <a:gd name="connisteX4" fmla="*/ 5410203 w 5410203"/>
                <a:gd name="connsiteY4" fmla="*/ 1930398 h 2133596"/>
                <a:gd name="connisteX5" fmla="*/ 5206995 w 5410203"/>
                <a:gd name="connsiteY5" fmla="*/ 2133596 h 2133596"/>
                <a:gd name="connisteX6" fmla="*/ 203197 w 5410203"/>
                <a:gd name="connsiteY6" fmla="*/ 2133596 h 2133596"/>
                <a:gd name="connisteX7" fmla="*/ 0 w 5410203"/>
                <a:gd name="connsiteY7" fmla="*/ 1930398 h 2133596"/>
                <a:gd name="connisteX8" fmla="*/ 0 w 5410203"/>
                <a:gd name="connsiteY8" fmla="*/ 203197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 descr="C:/Users/76886/AppData/Roaming/Kingsoft/office6/wppai/generateppt/323771f7-c01d-41b1-9fc2-9a17f4a9818a.jpg323771f7-c01d-41b1-9fc2-9a17f4a9818a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440" y="36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960" y="6480"/>
              <a:ext cx="8520" cy="3340"/>
            </a:xfrm>
            <a:custGeom>
              <a:avLst/>
              <a:gdLst>
                <a:gd name="connisteX0" fmla="*/ 0 w 5410203"/>
                <a:gd name="connsiteY0" fmla="*/ 203197 h 2133596"/>
                <a:gd name="connisteX1" fmla="*/ 203197 w 5410203"/>
                <a:gd name="connsiteY1" fmla="*/ 0 h 2133596"/>
                <a:gd name="connisteX2" fmla="*/ 5206995 w 5410203"/>
                <a:gd name="connsiteY2" fmla="*/ 0 h 2133596"/>
                <a:gd name="connisteX3" fmla="*/ 5410203 w 5410203"/>
                <a:gd name="connsiteY3" fmla="*/ 203197 h 2133596"/>
                <a:gd name="connisteX4" fmla="*/ 5410203 w 5410203"/>
                <a:gd name="connsiteY4" fmla="*/ 1930398 h 2133596"/>
                <a:gd name="connisteX5" fmla="*/ 5206995 w 5410203"/>
                <a:gd name="connsiteY5" fmla="*/ 2133596 h 2133596"/>
                <a:gd name="connisteX6" fmla="*/ 203197 w 5410203"/>
                <a:gd name="connsiteY6" fmla="*/ 2133596 h 2133596"/>
                <a:gd name="connisteX7" fmla="*/ 0 w 5410203"/>
                <a:gd name="connsiteY7" fmla="*/ 1930398 h 2133596"/>
                <a:gd name="connisteX8" fmla="*/ 0 w 5410203"/>
                <a:gd name="connsiteY8" fmla="*/ 203197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76886/AppData/Roaming/Kingsoft/office6/wppai/generateppt/11879046-76f0-4ccb-b820-fb76cb11f76a.jpg11879046-76f0-4ccb-b820-fb76cb11f76a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>
              <a:off x="1440" y="72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12"/>
              </p:custDataLst>
            </p:nvPr>
          </p:nvSpPr>
          <p:spPr>
            <a:xfrm>
              <a:off x="3840" y="34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农田操作说明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3"/>
              </p:custDataLst>
            </p:nvPr>
          </p:nvSpPr>
          <p:spPr>
            <a:xfrm>
              <a:off x="3840" y="42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玩家购买种子种植，作物需照顾：浇水、除虫，否则影响产量。成熟时使用叉子收获，作物入背包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14"/>
              </p:custDataLst>
            </p:nvPr>
          </p:nvSpPr>
          <p:spPr>
            <a:xfrm>
              <a:off x="9720" y="2880"/>
              <a:ext cx="8520" cy="3340"/>
            </a:xfrm>
            <a:custGeom>
              <a:avLst/>
              <a:gdLst>
                <a:gd name="connisteX0" fmla="*/ 0 w 5410203"/>
                <a:gd name="connsiteY0" fmla="*/ 203197 h 2133596"/>
                <a:gd name="connisteX1" fmla="*/ 203197 w 5410203"/>
                <a:gd name="connsiteY1" fmla="*/ 0 h 2133596"/>
                <a:gd name="connisteX2" fmla="*/ 5206995 w 5410203"/>
                <a:gd name="connsiteY2" fmla="*/ 0 h 2133596"/>
                <a:gd name="connisteX3" fmla="*/ 5410203 w 5410203"/>
                <a:gd name="connsiteY3" fmla="*/ 203197 h 2133596"/>
                <a:gd name="connisteX4" fmla="*/ 5410203 w 5410203"/>
                <a:gd name="connsiteY4" fmla="*/ 1930398 h 2133596"/>
                <a:gd name="connisteX5" fmla="*/ 5206995 w 5410203"/>
                <a:gd name="connsiteY5" fmla="*/ 2133596 h 2133596"/>
                <a:gd name="connisteX6" fmla="*/ 203197 w 5410203"/>
                <a:gd name="connsiteY6" fmla="*/ 2133596 h 2133596"/>
                <a:gd name="connisteX7" fmla="*/ 0 w 5410203"/>
                <a:gd name="connsiteY7" fmla="*/ 1930398 h 2133596"/>
                <a:gd name="connisteX8" fmla="*/ 0 w 5410203"/>
                <a:gd name="connsiteY8" fmla="*/ 203197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C:/Users/76886/AppData/Roaming/Kingsoft/office6/wppai/generateppt/07aeafce-ae2a-4871-99de-28e14e34c04f.jpg07aeafce-ae2a-4871-99de-28e14e34c04f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>
            <a:xfrm>
              <a:off x="10200" y="36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1" name="任意多边形 20"/>
            <p:cNvSpPr/>
            <p:nvPr>
              <p:custDataLst>
                <p:tags r:id="rId17"/>
              </p:custDataLst>
            </p:nvPr>
          </p:nvSpPr>
          <p:spPr>
            <a:xfrm>
              <a:off x="9720" y="6480"/>
              <a:ext cx="8520" cy="3340"/>
            </a:xfrm>
            <a:custGeom>
              <a:avLst/>
              <a:gdLst>
                <a:gd name="connisteX0" fmla="*/ 0 w 5410203"/>
                <a:gd name="connsiteY0" fmla="*/ 203197 h 2133596"/>
                <a:gd name="connisteX1" fmla="*/ 203197 w 5410203"/>
                <a:gd name="connsiteY1" fmla="*/ 0 h 2133596"/>
                <a:gd name="connisteX2" fmla="*/ 5206995 w 5410203"/>
                <a:gd name="connsiteY2" fmla="*/ 0 h 2133596"/>
                <a:gd name="connisteX3" fmla="*/ 5410203 w 5410203"/>
                <a:gd name="connsiteY3" fmla="*/ 203197 h 2133596"/>
                <a:gd name="connisteX4" fmla="*/ 5410203 w 5410203"/>
                <a:gd name="connsiteY4" fmla="*/ 1930398 h 2133596"/>
                <a:gd name="connisteX5" fmla="*/ 5206995 w 5410203"/>
                <a:gd name="connsiteY5" fmla="*/ 2133596 h 2133596"/>
                <a:gd name="connisteX6" fmla="*/ 203197 w 5410203"/>
                <a:gd name="connsiteY6" fmla="*/ 2133596 h 2133596"/>
                <a:gd name="connisteX7" fmla="*/ 0 w 5410203"/>
                <a:gd name="connsiteY7" fmla="*/ 1930398 h 2133596"/>
                <a:gd name="connisteX8" fmla="*/ 0 w 5410203"/>
                <a:gd name="connsiteY8" fmla="*/ 203197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410203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206996" y="0"/>
                  </a:lnTo>
                  <a:cubicBezTo>
                    <a:pt x="5319229" y="0"/>
                    <a:pt x="5410203" y="90974"/>
                    <a:pt x="5410203" y="203198"/>
                  </a:cubicBezTo>
                  <a:lnTo>
                    <a:pt x="5410203" y="1930399"/>
                  </a:lnTo>
                  <a:cubicBezTo>
                    <a:pt x="5410203" y="2042632"/>
                    <a:pt x="5319229" y="2133597"/>
                    <a:pt x="5206996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C:/Users/76886/AppData/Roaming/Kingsoft/office6/wppai/generateppt/9b545fc2-aeb4-4caa-a7fd-4daa8a1cf02e.jpg9b545fc2-aeb4-4caa-a7fd-4daa8a1cf02e"/>
            <p:cNvPicPr preferRelativeResize="0"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rcRect/>
            <a:stretch>
              <a:fillRect/>
            </a:stretch>
          </p:blipFill>
          <p:spPr>
            <a:xfrm>
              <a:off x="10200" y="7200"/>
              <a:ext cx="1900" cy="1900"/>
            </a:xfrm>
            <a:custGeom>
              <a:avLst/>
              <a:gdLst>
                <a:gd name="connisteX0" fmla="*/ 0 w 1219196"/>
                <a:gd name="connsiteY0" fmla="*/ 609603 h 1219196"/>
                <a:gd name="connisteX1" fmla="*/ 609603 w 1219196"/>
                <a:gd name="connsiteY1" fmla="*/ 0 h 1219196"/>
                <a:gd name="connisteX2" fmla="*/ 609603 w 1219196"/>
                <a:gd name="connsiteY2" fmla="*/ 0 h 1219196"/>
                <a:gd name="connisteX3" fmla="*/ 1219196 w 1219196"/>
                <a:gd name="connsiteY3" fmla="*/ 609603 h 1219196"/>
                <a:gd name="connisteX4" fmla="*/ 1219196 w 1219196"/>
                <a:gd name="connsiteY4" fmla="*/ 609603 h 1219196"/>
                <a:gd name="connisteX5" fmla="*/ 609603 w 1219196"/>
                <a:gd name="connsiteY5" fmla="*/ 1219196 h 1219196"/>
                <a:gd name="connisteX6" fmla="*/ 609603 w 1219196"/>
                <a:gd name="connsiteY6" fmla="*/ 1219196 h 1219196"/>
                <a:gd name="connisteX7" fmla="*/ 0 w 1219196"/>
                <a:gd name="connsiteY7" fmla="*/ 609603 h 1219196"/>
                <a:gd name="connisteX8" fmla="*/ 0 w 1219196"/>
                <a:gd name="connsiteY8" fmla="*/ 60960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文本框 12"/>
            <p:cNvSpPr txBox="1"/>
            <p:nvPr>
              <p:custDataLst>
                <p:tags r:id="rId20"/>
              </p:custDataLst>
            </p:nvPr>
          </p:nvSpPr>
          <p:spPr>
            <a:xfrm>
              <a:off x="3840" y="7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商店功能介绍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21"/>
              </p:custDataLst>
            </p:nvPr>
          </p:nvSpPr>
          <p:spPr>
            <a:xfrm>
              <a:off x="3840" y="78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出售种子、肥料等道具。种子用于种植，肥料用于增加作物产量。玩家可根据需要购买，支持作物生长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2"/>
              </p:custDataLst>
            </p:nvPr>
          </p:nvSpPr>
          <p:spPr>
            <a:xfrm>
              <a:off x="12600" y="34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作物生长机制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3"/>
              </p:custDataLst>
            </p:nvPr>
          </p:nvSpPr>
          <p:spPr>
            <a:xfrm>
              <a:off x="12600" y="42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种植六种作物，需悉心照料。肥料增加产量，肥料在商店购买。成熟有提示，不及时收获会导致作物损失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12600" y="70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互动操作指南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5"/>
              </p:custDataLst>
            </p:nvPr>
          </p:nvSpPr>
          <p:spPr>
            <a:xfrm>
              <a:off x="12600" y="78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碰撞操作，看到提示后打开背包使用相应道具。如：浇水、除虫用相应工具，收获时同样需使用叉子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6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农场生活与作物管理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2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2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7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2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2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</p:tagLst>
</file>

<file path=ppt/tags/tag136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13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8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139.xml><?xml version="1.0" encoding="utf-8"?>
<p:tagLst xmlns:p="http://schemas.openxmlformats.org/presentationml/2006/main">
  <p:tag name="KSO_WM_FIGMA_LIMIT" val=""/>
  <p:tag name="KSO_WM_FIGMA_SLIDE_GROUP" val="1"/>
  <p:tag name="KSO_WM_SLIDE_TYPE" val="title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  <p:tag name="KSO_WM_UNIT_PRESET_TEXT" val="01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TYPE" val="l_h_i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标题内容单击此处添加标题内容"/>
  <p:tag name="KSO_WM_UNIT_TEXT_TYPE" val="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  <p:tag name="KSO_WM_UNIT_PRESET_TEXT" val="02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TYPE" val="l_h_i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标题内容单击此处添加标题内容"/>
  <p:tag name="KSO_WM_UNIT_TEXT_TYPE" val="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  <p:tag name="KSO_WM_UNIT_PRESET_TEXT" val="03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TYPE" val="l_h_i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标题内容单击此处添加标题内容"/>
  <p:tag name="KSO_WM_UNIT_TEXT_TYPE" val="1"/>
  <p:tag name="KSO_WM_UNIT_TYPE" val="l_h_a"/>
</p:tagLst>
</file>

<file path=ppt/tags/tag151.xml><?xml version="1.0" encoding="utf-8"?>
<p:tagLst xmlns:p="http://schemas.openxmlformats.org/presentationml/2006/main">
  <p:tag name="KSO_WM_FIGMA_LIMIT" val=""/>
  <p:tag name="KSO_WM_FIGMA_SLIDE_GROUP" val="1"/>
  <p:tag name="KSO_WM_SLIDE_TYPE" val="contents"/>
</p:tagLst>
</file>

<file path=ppt/tags/tag15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54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15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5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5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164.xml><?xml version="1.0" encoding="utf-8"?>
<p:tagLst xmlns:p="http://schemas.openxmlformats.org/presentationml/2006/main">
  <p:tag name="KSO_WM_FIGMA_LIMIT" val=""/>
  <p:tag name="KSO_WM_FIGMA_SLIDE_GROUP" val="24"/>
  <p:tag name="KSO_WM_SLIDE_TYPE" val="text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6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1.xml><?xml version="1.0" encoding="utf-8"?>
<p:tagLst xmlns:p="http://schemas.openxmlformats.org/presentationml/2006/main">
  <p:tag name="KSO_WM_FIGMA_LIMIT" val=""/>
  <p:tag name="KSO_WM_FIGMA_SLIDE_GROUP" val="57"/>
  <p:tag name="KSO_WM_SLIDE_TYPE" val="text"/>
</p:tagLst>
</file>

<file path=ppt/tags/tag172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73.xml><?xml version="1.0" encoding="utf-8"?>
<p:tagLst xmlns:p="http://schemas.openxmlformats.org/presentationml/2006/main">
  <p:tag name="KSO_WM_BEAUTIFY_FLAG" val="#wm#"/>
  <p:tag name="KSO_WM_UNIT_INDEX" val="1"/>
  <p:tag name="KSO_WM_UNIT_PRESET_TEXT" val="单击此处输入项正文，文字是您思想的提炼，请尽量言简意赅的阐述观点。"/>
  <p:tag name="KSO_WM_UNIT_TEXT_TYPE" val="1"/>
  <p:tag name="KSO_WM_UNIT_TYPE" val="f"/>
</p:tagLst>
</file>

<file path=ppt/tags/tag17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7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c4c1fddc-8252-4101-a729-e0c73df4adb9.jpg?Expires=1766321653&amp;AWSAccessKeyId=AKLT9NSy7kh8TIS1UzNqLRY2&amp;Signature=MTzpGyWJI9vrJG3wJtsD0EUwgKI%3D**1734785650286_80.219_a1bddd8d24ff-slide-5"/>
</p:tagLst>
</file>

<file path=ppt/tags/tag177.xml><?xml version="1.0" encoding="utf-8"?>
<p:tagLst xmlns:p="http://schemas.openxmlformats.org/presentationml/2006/main">
  <p:tag name="KSO_WM_FIGMA_LIMIT" val=""/>
  <p:tag name="KSO_WM_FIGMA_SLIDE_GROUP" val="10"/>
  <p:tag name="KSO_WM_SLIDE_TYPE" val="text"/>
</p:tagLst>
</file>

<file path=ppt/tags/tag17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7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18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2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5.xml><?xml version="1.0" encoding="utf-8"?>
<p:tagLst xmlns:p="http://schemas.openxmlformats.org/presentationml/2006/main">
  <p:tag name="KSO_WM_FIGMA_LIMIT" val=""/>
  <p:tag name="KSO_WM_FIGMA_SLIDE_GROUP" val="28"/>
  <p:tag name="KSO_WM_SLIDE_TYPE" val="text"/>
</p:tagLst>
</file>

<file path=ppt/tags/tag18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http://zh-ai-group.ks3-cn-beijing.ksyun.com/image_generate/image_process/production/202412/323771f7-c01d-41b1-9fc2-9a17f4a9818a.jpg?Expires=1766321652&amp;AWSAccessKeyId=AKLT9NSy7kh8TIS1UzNqLRY2&amp;Signature=TIGc6O9dtcWi0LbhMM2gTWhHJjM%3D**1734785650286_80.219_a1bddd8d24ff-slide-8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http://zh-ai-group.ks3-cn-beijing.ksyun.com/image_generate/image_process/production/202412/11879046-76f0-4ccb-b820-fb76cb11f76a.jpg?Expires=1766321651&amp;AWSAccessKeyId=AKLT9NSy7kh8TIS1UzNqLRY2&amp;Signature=F%2FLmL8PA%2F8WHFPwcSNCDaeeITKw%3D**1734785650286_80.219_a1bddd8d24ff-slide-8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image_generate/image_process/production/202412/07aeafce-ae2a-4871-99de-28e14e34c04f.jpg?Expires=1766321652&amp;AWSAccessKeyId=AKLT9NSy7kh8TIS1UzNqLRY2&amp;Signature=e6yoeH5u19vkBrZgf1TAfcckILA%3D**1734785650286_80.219_a1bddd8d24ff-slide-8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PIC_SOURCE_TYPE" val="generate_slide_ai*http://zh-ai-group.ks3-cn-beijing.ksyun.com/image_generate/image_process/production/202412/9b545fc2-aeb4-4caa-a7fd-4daa8a1cf02e.jpg?Expires=1766321652&amp;AWSAccessKeyId=AKLT9NSy7kh8TIS1UzNqLRY2&amp;Signature=Ehs38J0MsEBPsVUFXbaCeK02wss%3D**1734785650286_80.219_a1bddd8d24ff-slide-8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4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05.xml><?xml version="1.0" encoding="utf-8"?>
<p:tagLst xmlns:p="http://schemas.openxmlformats.org/presentationml/2006/main">
  <p:tag name="KSO_WM_FIGMA_LIMIT" val=""/>
  <p:tag name="KSO_WM_FIGMA_SLIDE_GROUP" val="29"/>
  <p:tag name="KSO_WM_SLIDE_TYPE" val="text"/>
</p:tagLst>
</file>

<file path=ppt/tags/tag20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0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0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9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2.xml><?xml version="1.0" encoding="utf-8"?>
<p:tagLst xmlns:p="http://schemas.openxmlformats.org/presentationml/2006/main">
  <p:tag name="KSO_WM_FIGMA_LIMIT" val=""/>
  <p:tag name="KSO_WM_FIGMA_SLIDE_GROUP" val="56"/>
  <p:tag name="KSO_WM_SLIDE_TYPE" val="text"/>
</p:tagLst>
</file>

<file path=ppt/tags/tag21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4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21.xml><?xml version="1.0" encoding="utf-8"?>
<p:tagLst xmlns:p="http://schemas.openxmlformats.org/presentationml/2006/main">
  <p:tag name="KSO_WM_FIGMA_LIMIT" val=""/>
  <p:tag name="KSO_WM_FIGMA_SLIDE_GROUP" val="6"/>
  <p:tag name="KSO_WM_SLIDE_TYPE" val="text"/>
</p:tagLst>
</file>

<file path=ppt/tags/tag22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3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6.xml><?xml version="1.0" encoding="utf-8"?>
<p:tagLst xmlns:p="http://schemas.openxmlformats.org/presentationml/2006/main">
  <p:tag name="KSO_WM_FIGMA_LIMIT" val=""/>
  <p:tag name="KSO_WM_FIGMA_SLIDE_GROUP" val="49"/>
  <p:tag name="KSO_WM_SLIDE_TYPE" val="text"/>
</p:tagLst>
</file>

<file path=ppt/tags/tag23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http://zh-ai-group.ks3-cn-beijing.ksyun.com/image_generate/image_process/production/202412/9314dd72-bc81-46b5-a12b-f9268371ceff.jpg?Expires=1766321654&amp;AWSAccessKeyId=AKLT9NSy7kh8TIS1UzNqLRY2&amp;Signature=L2X5rzoU%2BduV9WNlCyFHFs5ygjk%3D**1734785650286_80.219_a1bddd8d24ff-slide-12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http://zh-ai-group.ks3-cn-beijing.ksyun.com/image_generate/image_process/production/202412/1dbc73d7-0117-43e1-8cc6-b0eb7b2a2775.jpg?Expires=1766321653&amp;AWSAccessKeyId=AKLT9NSy7kh8TIS1UzNqLRY2&amp;Signature=kzRjrACS%2BlA6X8HXk2zqLnVjzK0%3D**1734785650286_80.219_a1bddd8d24ff-slide-12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PIC_SOURCE_TYPE" val="generate_slide_ai*http://zh-ai-group.ks3-cn-beijing.ksyun.com/image_generate/image_process/production/202412/40ad9446-9c46-4c81-81c7-5a4d79d39d95.jpg?Expires=1766321653&amp;AWSAccessKeyId=AKLT9NSy7kh8TIS1UzNqLRY2&amp;Signature=Un87kglQcM8m9cuS89N6mIRh4R0%3D**1734785650286_80.219_a1bddd8d24ff-slide-12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添加项标题"/>
  <p:tag name="KSO_WM_UNIT_TEXT_TYPE" val="1"/>
  <p:tag name="KSO_WM_UNIT_TYPE" val="l_h_a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9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FIGMA_LIMIT" val=""/>
  <p:tag name="KSO_WM_FIGMA_SLIDE_GROUP" val="32"/>
  <p:tag name="KSO_WM_SLIDE_TYPE" val="text"/>
</p:tagLst>
</file>

<file path=ppt/tags/tag25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2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53.xml><?xml version="1.0" encoding="utf-8"?>
<p:tagLst xmlns:p="http://schemas.openxmlformats.org/presentationml/2006/main">
  <p:tag name="KSO_WM_BEAUTIFY_FLAG" val="#wm#"/>
  <p:tag name="KSO_WM_UNIT_INDEX" val="1"/>
  <p:tag name="KSO_WM_UNIT_PRESET_TEXT" val="单击此处输入项正文，文字是您思想的提炼，请尽量言简意赅的阐述观点。"/>
  <p:tag name="KSO_WM_UNIT_TEXT_TYPE" val="1"/>
  <p:tag name="KSO_WM_UNIT_TYPE" val="f"/>
</p:tagLst>
</file>

<file path=ppt/tags/tag254.xml><?xml version="1.0" encoding="utf-8"?>
<p:tagLst xmlns:p="http://schemas.openxmlformats.org/presentationml/2006/main">
  <p:tag name="KSO_WM_FIGMA_LIMIT" val=""/>
  <p:tag name="KSO_WM_FIGMA_SLIDE_GROUP" val="19"/>
  <p:tag name="KSO_WM_SLIDE_TYPE" val="text"/>
</p:tagLst>
</file>

<file path=ppt/tags/tag255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5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5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68.xml><?xml version="1.0" encoding="utf-8"?>
<p:tagLst xmlns:p="http://schemas.openxmlformats.org/presentationml/2006/main">
  <p:tag name="KSO_WM_FIGMA_LIMIT" val=""/>
  <p:tag name="KSO_WM_FIGMA_SLIDE_GROUP" val="36"/>
  <p:tag name="KSO_WM_SLIDE_TYPE" val="text"/>
</p:tagLst>
</file>

<file path=ppt/tags/tag26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FIGMA_LIMIT" val=""/>
  <p:tag name="KSO_WM_FIGMA_SLIDE_GROUP" val="55"/>
  <p:tag name="KSO_WM_SLIDE_TYPE" val="text"/>
</p:tagLst>
</file>

<file path=ppt/tags/tag28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82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83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284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8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2.xml><?xml version="1.0" encoding="utf-8"?>
<p:tagLst xmlns:p="http://schemas.openxmlformats.org/presentationml/2006/main">
  <p:tag name="KSO_WM_FIGMA_LIMIT" val=""/>
  <p:tag name="KSO_WM_FIGMA_SLIDE_GROUP" val="58"/>
  <p:tag name="KSO_WM_SLIDE_TYPE" val="text"/>
</p:tagLst>
</file>

<file path=ppt/tags/tag293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9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x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x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x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x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1.xml><?xml version="1.0" encoding="utf-8"?>
<p:tagLst xmlns:p="http://schemas.openxmlformats.org/presentationml/2006/main">
  <p:tag name="KSO_WM_FIGMA_LIMIT" val=""/>
  <p:tag name="KSO_WM_FIGMA_SLIDE_GROUP" val="37"/>
  <p:tag name="KSO_WM_SLIDE_TYPE" val="text"/>
</p:tagLst>
</file>

<file path=ppt/tags/tag31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13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http://zh-ai-group.ks3-cn-beijing.ksyun.com/image_generate/image_process/production/202412/47e0457d-e0e1-4be2-8a9c-1aa6cb7f1201.jpg?Expires=1766321661&amp;AWSAccessKeyId=AKLT9NSy7kh8TIS1UzNqLRY2&amp;Signature=XktoIXp3DM%2BLV3ihk%2Fg9hw02mx8%3D**1734785650286_80.219_a1bddd8d24ff-slide-19"/>
</p:tagLst>
</file>

<file path=ppt/tags/tag314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9.xml><?xml version="1.0" encoding="utf-8"?>
<p:tagLst xmlns:p="http://schemas.openxmlformats.org/presentationml/2006/main">
  <p:tag name="KSO_WM_FIGMA_LIMIT" val=""/>
  <p:tag name="KSO_WM_FIGMA_SLIDE_GROUP" val="59"/>
  <p:tag name="KSO_WM_SLIDE_TYPE" val="text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21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32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32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26.xml><?xml version="1.0" encoding="utf-8"?>
<p:tagLst xmlns:p="http://schemas.openxmlformats.org/presentationml/2006/main">
  <p:tag name="KSO_WM_FIGMA_LIMIT" val=""/>
  <p:tag name="KSO_WM_FIGMA_SLIDE_GROUP" val="40"/>
  <p:tag name="KSO_WM_SLIDE_TYPE" val="text"/>
</p:tagLst>
</file>

<file path=ppt/tags/tag327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32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29.xml><?xml version="1.0" encoding="utf-8"?>
<p:tagLst xmlns:p="http://schemas.openxmlformats.org/presentationml/2006/main">
  <p:tag name="KSO_WM_FIGMA_LIMIT" val=""/>
  <p:tag name="KSO_WM_FIGMA_SLIDE_GROUP" val="1"/>
  <p:tag name="KSO_WM_SLIDE_TYPE" val="endPage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PRESENTATION_SOURCE" val="WPPAIGeneratePPT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6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IT科技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0B5EE"/>
      </a:accent1>
      <a:accent2>
        <a:srgbClr val="BB72FB"/>
      </a:accent2>
      <a:accent3>
        <a:srgbClr val="7280FB"/>
      </a:accent3>
      <a:accent4>
        <a:srgbClr val="2F56C8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1952</Words>
  <Application>WPS 演示</Application>
  <PresentationFormat>宽屏</PresentationFormat>
  <Paragraphs>210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Microsoft YaHei UI</vt:lpstr>
      <vt:lpstr>微软雅黑</vt:lpstr>
      <vt:lpstr>Arial Unicode MS</vt:lpstr>
      <vt:lpstr>Calibri</vt:lpstr>
      <vt:lpstr>WPS</vt:lpstr>
      <vt:lpstr>蓝色IT科技风主题</vt:lpstr>
      <vt:lpstr>星露谷风格的农场生活游戏</vt:lpstr>
      <vt:lpstr>目录</vt:lpstr>
      <vt:lpstr>总体玩法</vt:lpstr>
      <vt:lpstr>PowerPoint 演示文稿</vt:lpstr>
      <vt:lpstr>PowerPoint 演示文稿</vt:lpstr>
      <vt:lpstr>PowerPoint 演示文稿</vt:lpstr>
      <vt:lpstr>玩法细节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场景架构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WPS_1649468106</cp:lastModifiedBy>
  <cp:revision>178</cp:revision>
  <dcterms:created xsi:type="dcterms:W3CDTF">2019-06-19T02:08:00Z</dcterms:created>
  <dcterms:modified xsi:type="dcterms:W3CDTF">2025-07-11T05:27:46Z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C873143B5DCD4425939404F6FFF35291_11</vt:lpwstr>
  </property>
</Properties>
</file>